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handoutMasterIdLst>
    <p:handoutMasterId r:id="rId50"/>
  </p:handoutMasterIdLst>
  <p:sldIdLst>
    <p:sldId id="748" r:id="rId2"/>
    <p:sldId id="886" r:id="rId3"/>
    <p:sldId id="1320" r:id="rId4"/>
    <p:sldId id="1298" r:id="rId5"/>
    <p:sldId id="1321" r:id="rId6"/>
    <p:sldId id="1323" r:id="rId7"/>
    <p:sldId id="1324" r:id="rId8"/>
    <p:sldId id="1322" r:id="rId9"/>
    <p:sldId id="1302" r:id="rId10"/>
    <p:sldId id="1319" r:id="rId11"/>
    <p:sldId id="1325" r:id="rId12"/>
    <p:sldId id="1326" r:id="rId13"/>
    <p:sldId id="1327" r:id="rId14"/>
    <p:sldId id="1328" r:id="rId15"/>
    <p:sldId id="1330" r:id="rId16"/>
    <p:sldId id="1331" r:id="rId17"/>
    <p:sldId id="1332" r:id="rId18"/>
    <p:sldId id="1333" r:id="rId19"/>
    <p:sldId id="1334" r:id="rId20"/>
    <p:sldId id="1335" r:id="rId21"/>
    <p:sldId id="1336" r:id="rId22"/>
    <p:sldId id="1337" r:id="rId23"/>
    <p:sldId id="1338" r:id="rId24"/>
    <p:sldId id="1339" r:id="rId25"/>
    <p:sldId id="1340" r:id="rId26"/>
    <p:sldId id="1306" r:id="rId27"/>
    <p:sldId id="1308" r:id="rId28"/>
    <p:sldId id="1307" r:id="rId29"/>
    <p:sldId id="1309" r:id="rId30"/>
    <p:sldId id="1310" r:id="rId31"/>
    <p:sldId id="1311" r:id="rId32"/>
    <p:sldId id="1312" r:id="rId33"/>
    <p:sldId id="1341" r:id="rId34"/>
    <p:sldId id="1342" r:id="rId35"/>
    <p:sldId id="1343" r:id="rId36"/>
    <p:sldId id="1344" r:id="rId37"/>
    <p:sldId id="1257" r:id="rId38"/>
    <p:sldId id="880" r:id="rId39"/>
    <p:sldId id="1121" r:id="rId40"/>
    <p:sldId id="1261" r:id="rId41"/>
    <p:sldId id="1258" r:id="rId42"/>
    <p:sldId id="1259" r:id="rId43"/>
    <p:sldId id="1260" r:id="rId44"/>
    <p:sldId id="1345" r:id="rId45"/>
    <p:sldId id="1318" r:id="rId46"/>
    <p:sldId id="1317" r:id="rId47"/>
    <p:sldId id="1267" r:id="rId4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511" autoAdjust="0"/>
    <p:restoredTop sz="94616" autoAdjust="0"/>
  </p:normalViewPr>
  <p:slideViewPr>
    <p:cSldViewPr snapToGrid="0">
      <p:cViewPr varScale="1">
        <p:scale>
          <a:sx n="120" d="100"/>
          <a:sy n="120" d="100"/>
        </p:scale>
        <p:origin x="741" y="85"/>
      </p:cViewPr>
      <p:guideLst>
        <p:guide orient="horz" pos="2160"/>
        <p:guide pos="2880"/>
      </p:guideLst>
    </p:cSldViewPr>
  </p:slideViewPr>
  <p:outlineViewPr>
    <p:cViewPr>
      <p:scale>
        <a:sx n="33" d="100"/>
        <a:sy n="33" d="100"/>
      </p:scale>
      <p:origin x="0" y="-2214"/>
    </p:cViewPr>
  </p:outlineViewPr>
  <p:notesTextViewPr>
    <p:cViewPr>
      <p:scale>
        <a:sx n="100" d="100"/>
        <a:sy n="100" d="100"/>
      </p:scale>
      <p:origin x="0" y="0"/>
    </p:cViewPr>
  </p:notesTextViewPr>
  <p:sorterViewPr>
    <p:cViewPr>
      <p:scale>
        <a:sx n="200" d="100"/>
        <a:sy n="200" d="100"/>
      </p:scale>
      <p:origin x="0" y="-17205"/>
    </p:cViewPr>
  </p:sorterViewPr>
  <p:notesViewPr>
    <p:cSldViewPr snapToGrid="0">
      <p:cViewPr varScale="1">
        <p:scale>
          <a:sx n="86" d="100"/>
          <a:sy n="86" d="100"/>
        </p:scale>
        <p:origin x="-7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amil\Downloads\Midterm_scor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047812213080025E-2"/>
          <c:y val="0.12017256940064831"/>
          <c:w val="0.90972645484286307"/>
          <c:h val="0.77569970083235473"/>
        </c:manualLayout>
      </c:layout>
      <c:barChart>
        <c:barDir val="col"/>
        <c:grouping val="clustered"/>
        <c:varyColors val="0"/>
        <c:ser>
          <c:idx val="0"/>
          <c:order val="0"/>
          <c:spPr>
            <a:solidFill>
              <a:schemeClr val="accent1"/>
            </a:solidFill>
            <a:ln>
              <a:noFill/>
            </a:ln>
            <a:effectLst/>
          </c:spPr>
          <c:invertIfNegative val="0"/>
          <c:cat>
            <c:numRef>
              <c:f>'Assignment Grades'!$I$9:$I$21</c:f>
              <c:numCache>
                <c:formatCode>General</c:formatCode>
                <c:ptCount val="13"/>
                <c:pt idx="0">
                  <c:v>40</c:v>
                </c:pt>
                <c:pt idx="1">
                  <c:v>45</c:v>
                </c:pt>
                <c:pt idx="2">
                  <c:v>50</c:v>
                </c:pt>
                <c:pt idx="3">
                  <c:v>55</c:v>
                </c:pt>
                <c:pt idx="4">
                  <c:v>60</c:v>
                </c:pt>
                <c:pt idx="5">
                  <c:v>65</c:v>
                </c:pt>
                <c:pt idx="6">
                  <c:v>70</c:v>
                </c:pt>
                <c:pt idx="7">
                  <c:v>75</c:v>
                </c:pt>
                <c:pt idx="8">
                  <c:v>80</c:v>
                </c:pt>
                <c:pt idx="9">
                  <c:v>85</c:v>
                </c:pt>
                <c:pt idx="10">
                  <c:v>90</c:v>
                </c:pt>
                <c:pt idx="11">
                  <c:v>95</c:v>
                </c:pt>
                <c:pt idx="12">
                  <c:v>100</c:v>
                </c:pt>
              </c:numCache>
            </c:numRef>
          </c:cat>
          <c:val>
            <c:numRef>
              <c:f>'Assignment Grades'!$J$9:$J$21</c:f>
              <c:numCache>
                <c:formatCode>General</c:formatCode>
                <c:ptCount val="13"/>
                <c:pt idx="0">
                  <c:v>0</c:v>
                </c:pt>
                <c:pt idx="1">
                  <c:v>0</c:v>
                </c:pt>
                <c:pt idx="2">
                  <c:v>2</c:v>
                </c:pt>
                <c:pt idx="3">
                  <c:v>6</c:v>
                </c:pt>
                <c:pt idx="4">
                  <c:v>5</c:v>
                </c:pt>
                <c:pt idx="5">
                  <c:v>15</c:v>
                </c:pt>
                <c:pt idx="6">
                  <c:v>12</c:v>
                </c:pt>
                <c:pt idx="7">
                  <c:v>21</c:v>
                </c:pt>
                <c:pt idx="8">
                  <c:v>14</c:v>
                </c:pt>
                <c:pt idx="9">
                  <c:v>9</c:v>
                </c:pt>
                <c:pt idx="10">
                  <c:v>3</c:v>
                </c:pt>
                <c:pt idx="11">
                  <c:v>1</c:v>
                </c:pt>
                <c:pt idx="12">
                  <c:v>0</c:v>
                </c:pt>
              </c:numCache>
            </c:numRef>
          </c:val>
          <c:extLst>
            <c:ext xmlns:c16="http://schemas.microsoft.com/office/drawing/2014/chart" uri="{C3380CC4-5D6E-409C-BE32-E72D297353CC}">
              <c16:uniqueId val="{00000000-61B5-4C4B-92A8-823F32FFD22C}"/>
            </c:ext>
          </c:extLst>
        </c:ser>
        <c:dLbls>
          <c:showLegendKey val="0"/>
          <c:showVal val="0"/>
          <c:showCatName val="0"/>
          <c:showSerName val="0"/>
          <c:showPercent val="0"/>
          <c:showBubbleSize val="0"/>
        </c:dLbls>
        <c:gapWidth val="219"/>
        <c:overlap val="-27"/>
        <c:axId val="1594219775"/>
        <c:axId val="1594215455"/>
      </c:barChart>
      <c:catAx>
        <c:axId val="15942197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94215455"/>
        <c:crosses val="autoZero"/>
        <c:auto val="1"/>
        <c:lblAlgn val="ctr"/>
        <c:lblOffset val="100"/>
        <c:noMultiLvlLbl val="0"/>
      </c:catAx>
      <c:valAx>
        <c:axId val="15942154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9421977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5" name="Slide Number Placeholder 4"/>
          <p:cNvSpPr>
            <a:spLocks noGrp="1"/>
          </p:cNvSpPr>
          <p:nvPr>
            <p:ph type="sldNum" sz="quarter" idx="3"/>
          </p:nvPr>
        </p:nvSpPr>
        <p:spPr>
          <a:xfrm>
            <a:off x="4143589" y="9119474"/>
            <a:ext cx="3169921" cy="480060"/>
          </a:xfrm>
          <a:prstGeom prst="rect">
            <a:avLst/>
          </a:prstGeom>
        </p:spPr>
        <p:txBody>
          <a:bodyPr vert="horz" lIns="96640" tIns="48321" rIns="96640" bIns="48321"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1" y="0"/>
            <a:ext cx="7315200" cy="480060"/>
          </a:xfrm>
          <a:prstGeom prst="rect">
            <a:avLst/>
          </a:prstGeom>
        </p:spPr>
        <p:txBody>
          <a:bodyPr vert="horz" lIns="96654" tIns="48328" rIns="96654" bIns="48328"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40" tIns="48321" rIns="96640" bIns="48321" rtlCol="0"/>
          <a:lstStyle>
            <a:lvl1pPr algn="l">
              <a:defRPr sz="1300"/>
            </a:lvl1pPr>
          </a:lstStyle>
          <a:p>
            <a:endParaRPr lang="en-US"/>
          </a:p>
        </p:txBody>
      </p:sp>
      <p:sp>
        <p:nvSpPr>
          <p:cNvPr id="3" name="Date Placeholder 2"/>
          <p:cNvSpPr>
            <a:spLocks noGrp="1"/>
          </p:cNvSpPr>
          <p:nvPr>
            <p:ph type="dt" idx="1"/>
          </p:nvPr>
        </p:nvSpPr>
        <p:spPr>
          <a:xfrm>
            <a:off x="4143589" y="0"/>
            <a:ext cx="3169921" cy="480060"/>
          </a:xfrm>
          <a:prstGeom prst="rect">
            <a:avLst/>
          </a:prstGeom>
        </p:spPr>
        <p:txBody>
          <a:bodyPr vert="horz" lIns="96640" tIns="48321" rIns="96640" bIns="48321"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0" tIns="48321" rIns="96640" bIns="48321"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0" tIns="48321" rIns="96640" bIns="483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7" name="Slide Number Placeholder 6"/>
          <p:cNvSpPr>
            <a:spLocks noGrp="1"/>
          </p:cNvSpPr>
          <p:nvPr>
            <p:ph type="sldNum" sz="quarter" idx="5"/>
          </p:nvPr>
        </p:nvSpPr>
        <p:spPr>
          <a:xfrm>
            <a:off x="4143589" y="9119474"/>
            <a:ext cx="3169921" cy="480060"/>
          </a:xfrm>
          <a:prstGeom prst="rect">
            <a:avLst/>
          </a:prstGeom>
        </p:spPr>
        <p:txBody>
          <a:bodyPr vert="horz" lIns="96640" tIns="48321" rIns="96640" bIns="48321"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a:t>
            </a:fld>
            <a:endParaRPr lang="en-US"/>
          </a:p>
        </p:txBody>
      </p:sp>
    </p:spTree>
    <p:extLst>
      <p:ext uri="{BB962C8B-B14F-4D97-AF65-F5344CB8AC3E}">
        <p14:creationId xmlns:p14="http://schemas.microsoft.com/office/powerpoint/2010/main" val="258192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5995F-F719-D270-4C43-8B1A025BC6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EBCC6-2AD0-011F-BF9B-FE723E2ED8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F859A2-BF2D-A6C9-4AA2-930CB839C9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0FAA3F-21AE-2CEB-8199-3C99B04827C6}"/>
              </a:ext>
            </a:extLst>
          </p:cNvPr>
          <p:cNvSpPr>
            <a:spLocks noGrp="1"/>
          </p:cNvSpPr>
          <p:nvPr>
            <p:ph type="sldNum" sz="quarter" idx="10"/>
          </p:nvPr>
        </p:nvSpPr>
        <p:spPr/>
        <p:txBody>
          <a:bodyPr/>
          <a:lstStyle/>
          <a:p>
            <a:fld id="{6A76B06F-A4C4-4379-B8A7-E3C360C9FE2A}" type="slidenum">
              <a:rPr lang="en-US" smtClean="0"/>
              <a:pPr/>
              <a:t>3</a:t>
            </a:fld>
            <a:endParaRPr lang="en-US"/>
          </a:p>
        </p:txBody>
      </p:sp>
    </p:spTree>
    <p:extLst>
      <p:ext uri="{BB962C8B-B14F-4D97-AF65-F5344CB8AC3E}">
        <p14:creationId xmlns:p14="http://schemas.microsoft.com/office/powerpoint/2010/main" val="2440490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54063-7D90-602E-5D06-11D88DA736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A94625-35D9-5772-5048-F99B0A4EC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890B6B-50F2-D9EF-385E-0C34DE28E9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1F0BDC-AF29-2C6A-27C2-5A9D4A6FD2C3}"/>
              </a:ext>
            </a:extLst>
          </p:cNvPr>
          <p:cNvSpPr>
            <a:spLocks noGrp="1"/>
          </p:cNvSpPr>
          <p:nvPr>
            <p:ph type="sldNum" sz="quarter" idx="10"/>
          </p:nvPr>
        </p:nvSpPr>
        <p:spPr/>
        <p:txBody>
          <a:bodyPr/>
          <a:lstStyle/>
          <a:p>
            <a:fld id="{6A76B06F-A4C4-4379-B8A7-E3C360C9FE2A}" type="slidenum">
              <a:rPr lang="en-US" smtClean="0"/>
              <a:pPr/>
              <a:t>5</a:t>
            </a:fld>
            <a:endParaRPr lang="en-US"/>
          </a:p>
        </p:txBody>
      </p:sp>
    </p:spTree>
    <p:extLst>
      <p:ext uri="{BB962C8B-B14F-4D97-AF65-F5344CB8AC3E}">
        <p14:creationId xmlns:p14="http://schemas.microsoft.com/office/powerpoint/2010/main" val="2121046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54FED-3FC1-933F-5C49-A4A095EE2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A31EA2-83D0-04CC-199C-F7C4BD4439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535234-C589-8A57-DB51-89D2519108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757078-3951-4D48-B04B-B10B41EF8376}"/>
              </a:ext>
            </a:extLst>
          </p:cNvPr>
          <p:cNvSpPr>
            <a:spLocks noGrp="1"/>
          </p:cNvSpPr>
          <p:nvPr>
            <p:ph type="sldNum" sz="quarter" idx="10"/>
          </p:nvPr>
        </p:nvSpPr>
        <p:spPr/>
        <p:txBody>
          <a:bodyPr/>
          <a:lstStyle/>
          <a:p>
            <a:fld id="{6A76B06F-A4C4-4379-B8A7-E3C360C9FE2A}" type="slidenum">
              <a:rPr lang="en-US" smtClean="0"/>
              <a:pPr/>
              <a:t>8</a:t>
            </a:fld>
            <a:endParaRPr lang="en-US"/>
          </a:p>
        </p:txBody>
      </p:sp>
    </p:spTree>
    <p:extLst>
      <p:ext uri="{BB962C8B-B14F-4D97-AF65-F5344CB8AC3E}">
        <p14:creationId xmlns:p14="http://schemas.microsoft.com/office/powerpoint/2010/main" val="1152602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22C59-54E7-9204-BF15-8559AA3F19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E077F-8868-ACA3-BA66-8FFEC19C68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99DC1-513F-D3A4-B824-E5490CB126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E1F24D-DEF2-AA57-5978-05BA672170D1}"/>
              </a:ext>
            </a:extLst>
          </p:cNvPr>
          <p:cNvSpPr>
            <a:spLocks noGrp="1"/>
          </p:cNvSpPr>
          <p:nvPr>
            <p:ph type="sldNum" sz="quarter" idx="10"/>
          </p:nvPr>
        </p:nvSpPr>
        <p:spPr/>
        <p:txBody>
          <a:bodyPr/>
          <a:lstStyle/>
          <a:p>
            <a:fld id="{6A76B06F-A4C4-4379-B8A7-E3C360C9FE2A}" type="slidenum">
              <a:rPr lang="en-US" smtClean="0"/>
              <a:pPr/>
              <a:t>11</a:t>
            </a:fld>
            <a:endParaRPr lang="en-US"/>
          </a:p>
        </p:txBody>
      </p:sp>
    </p:spTree>
    <p:extLst>
      <p:ext uri="{BB962C8B-B14F-4D97-AF65-F5344CB8AC3E}">
        <p14:creationId xmlns:p14="http://schemas.microsoft.com/office/powerpoint/2010/main" val="350934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1D0D4-9C1F-8321-1DEC-5E60A9192F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1B3052-6B39-3D98-2F30-B8A3082B0B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B1F764-AD19-5C02-F00E-626E9301D9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6A59D7-2379-C69A-1553-E3FFC353A63C}"/>
              </a:ext>
            </a:extLst>
          </p:cNvPr>
          <p:cNvSpPr>
            <a:spLocks noGrp="1"/>
          </p:cNvSpPr>
          <p:nvPr>
            <p:ph type="sldNum" sz="quarter" idx="10"/>
          </p:nvPr>
        </p:nvSpPr>
        <p:spPr/>
        <p:txBody>
          <a:bodyPr/>
          <a:lstStyle/>
          <a:p>
            <a:fld id="{6A76B06F-A4C4-4379-B8A7-E3C360C9FE2A}" type="slidenum">
              <a:rPr lang="en-US" smtClean="0"/>
              <a:pPr/>
              <a:t>25</a:t>
            </a:fld>
            <a:endParaRPr lang="en-US"/>
          </a:p>
        </p:txBody>
      </p:sp>
    </p:spTree>
    <p:extLst>
      <p:ext uri="{BB962C8B-B14F-4D97-AF65-F5344CB8AC3E}">
        <p14:creationId xmlns:p14="http://schemas.microsoft.com/office/powerpoint/2010/main" val="1586442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8A021-B09D-AB35-7385-178F0645D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14B3F-5174-FF9C-F857-C1B38369C8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9CF45-EE13-76C2-A90C-30BE2C9AC4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AF4691-6A0C-5C2C-8F77-E17EFC63EFB3}"/>
              </a:ext>
            </a:extLst>
          </p:cNvPr>
          <p:cNvSpPr>
            <a:spLocks noGrp="1"/>
          </p:cNvSpPr>
          <p:nvPr>
            <p:ph type="sldNum" sz="quarter" idx="10"/>
          </p:nvPr>
        </p:nvSpPr>
        <p:spPr/>
        <p:txBody>
          <a:bodyPr/>
          <a:lstStyle/>
          <a:p>
            <a:fld id="{6A76B06F-A4C4-4379-B8A7-E3C360C9FE2A}" type="slidenum">
              <a:rPr lang="en-US" smtClean="0"/>
              <a:pPr/>
              <a:t>36</a:t>
            </a:fld>
            <a:endParaRPr lang="en-US"/>
          </a:p>
        </p:txBody>
      </p:sp>
    </p:spTree>
    <p:extLst>
      <p:ext uri="{BB962C8B-B14F-4D97-AF65-F5344CB8AC3E}">
        <p14:creationId xmlns:p14="http://schemas.microsoft.com/office/powerpoint/2010/main" val="1841882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37</a:t>
            </a:fld>
            <a:endParaRPr lang="en-US"/>
          </a:p>
        </p:txBody>
      </p:sp>
    </p:spTree>
    <p:extLst>
      <p:ext uri="{BB962C8B-B14F-4D97-AF65-F5344CB8AC3E}">
        <p14:creationId xmlns:p14="http://schemas.microsoft.com/office/powerpoint/2010/main" val="4107980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38</a:t>
            </a:fld>
            <a:endParaRPr lang="en-US"/>
          </a:p>
        </p:txBody>
      </p:sp>
    </p:spTree>
    <p:extLst>
      <p:ext uri="{BB962C8B-B14F-4D97-AF65-F5344CB8AC3E}">
        <p14:creationId xmlns:p14="http://schemas.microsoft.com/office/powerpoint/2010/main" val="1580886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39</a:t>
            </a:fld>
            <a:endParaRPr lang="en-US"/>
          </a:p>
        </p:txBody>
      </p:sp>
    </p:spTree>
    <p:extLst>
      <p:ext uri="{BB962C8B-B14F-4D97-AF65-F5344CB8AC3E}">
        <p14:creationId xmlns:p14="http://schemas.microsoft.com/office/powerpoint/2010/main" val="175639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40</a:t>
            </a:fld>
            <a:endParaRPr lang="en-US"/>
          </a:p>
        </p:txBody>
      </p:sp>
    </p:spTree>
    <p:extLst>
      <p:ext uri="{BB962C8B-B14F-4D97-AF65-F5344CB8AC3E}">
        <p14:creationId xmlns:p14="http://schemas.microsoft.com/office/powerpoint/2010/main" val="1520846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41</a:t>
            </a:fld>
            <a:endParaRPr lang="en-US"/>
          </a:p>
        </p:txBody>
      </p:sp>
    </p:spTree>
    <p:extLst>
      <p:ext uri="{BB962C8B-B14F-4D97-AF65-F5344CB8AC3E}">
        <p14:creationId xmlns:p14="http://schemas.microsoft.com/office/powerpoint/2010/main" val="4284331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42</a:t>
            </a:fld>
            <a:endParaRPr lang="en-US"/>
          </a:p>
        </p:txBody>
      </p:sp>
    </p:spTree>
    <p:extLst>
      <p:ext uri="{BB962C8B-B14F-4D97-AF65-F5344CB8AC3E}">
        <p14:creationId xmlns:p14="http://schemas.microsoft.com/office/powerpoint/2010/main" val="1785343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43</a:t>
            </a:fld>
            <a:endParaRPr lang="en-US"/>
          </a:p>
        </p:txBody>
      </p:sp>
    </p:spTree>
    <p:extLst>
      <p:ext uri="{BB962C8B-B14F-4D97-AF65-F5344CB8AC3E}">
        <p14:creationId xmlns:p14="http://schemas.microsoft.com/office/powerpoint/2010/main" val="1706518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0711C-3A84-17D1-4DB2-4FF3B5007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2B4F56-9848-C770-707C-8DF4153AEC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2D6F51-CCDD-A4D4-6B49-4B3C49B26D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94145A-5153-94A3-9166-07CD1B88BAF6}"/>
              </a:ext>
            </a:extLst>
          </p:cNvPr>
          <p:cNvSpPr>
            <a:spLocks noGrp="1"/>
          </p:cNvSpPr>
          <p:nvPr>
            <p:ph type="sldNum" sz="quarter" idx="10"/>
          </p:nvPr>
        </p:nvSpPr>
        <p:spPr/>
        <p:txBody>
          <a:bodyPr/>
          <a:lstStyle/>
          <a:p>
            <a:fld id="{6A76B06F-A4C4-4379-B8A7-E3C360C9FE2A}" type="slidenum">
              <a:rPr lang="en-US" smtClean="0"/>
              <a:pPr/>
              <a:t>44</a:t>
            </a:fld>
            <a:endParaRPr lang="en-US"/>
          </a:p>
        </p:txBody>
      </p:sp>
    </p:spTree>
    <p:extLst>
      <p:ext uri="{BB962C8B-B14F-4D97-AF65-F5344CB8AC3E}">
        <p14:creationId xmlns:p14="http://schemas.microsoft.com/office/powerpoint/2010/main" val="1116984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3EDBC-E1CB-447B-A6CB-199B83D30E55}"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0" indent="0">
              <a:spcBef>
                <a:spcPts val="1500"/>
              </a:spcBef>
              <a:buNone/>
              <a:defRPr sz="2400"/>
            </a:lvl1pPr>
            <a:lvl2pPr marL="461963" indent="-4763">
              <a:spcBef>
                <a:spcPts val="1000"/>
              </a:spcBef>
              <a:buNone/>
              <a:defRPr sz="2400"/>
            </a:lvl2pPr>
            <a:lvl3pPr marL="914400" indent="0">
              <a:spcBef>
                <a:spcPts val="800"/>
              </a:spcBef>
              <a:buNone/>
              <a:defRPr sz="2400"/>
            </a:lvl3pPr>
            <a:lvl4pPr marL="1376363" indent="-3175">
              <a:buNone/>
              <a:defRPr sz="2400"/>
            </a:lvl4pPr>
            <a:lvl5pPr marL="1828800" indent="0">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A85E6C-F4B7-4AD9-B1ED-405758048340}"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410A0-A706-4F13-BF64-58113C4E9CAB}"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4FADF-F447-4E26-B962-00197790B4FB}"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3A1F53-4D72-4C45-B9D5-E8FF860BA800}"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0F973B-7A82-41D8-B415-3A7165D2F9E1}"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4DA78-41C2-45EF-912A-AD1352A66385}"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7AB5EC-A1EA-4B4C-8127-813C8198BD91}"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A199BA-C41E-4203-8A1A-FBA6FE020700}"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A606A-AAA3-4CF0-A5AD-CDB7DB4BC3A1}"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723412-A15C-45A3-8229-867492880CF6}"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30651-BB49-4BDA-A267-083EB78EE007}" type="datetime1">
              <a:rPr lang="en-US" smtClean="0"/>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umich.bluera.com/umich/"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cs.cornell.edu/courses/cs685/2002fa/mercator.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478" y="1524000"/>
            <a:ext cx="8229600" cy="1905000"/>
          </a:xfrm>
        </p:spPr>
        <p:txBody>
          <a:bodyPr>
            <a:normAutofit fontScale="90000"/>
          </a:bodyPr>
          <a:lstStyle/>
          <a:p>
            <a:r>
              <a:rPr lang="en-US" sz="4000" dirty="0"/>
              <a:t>EECS 498 System Design of a Search Engine</a:t>
            </a:r>
            <a:br>
              <a:rPr lang="en-US" sz="3600" dirty="0"/>
            </a:br>
            <a:r>
              <a:rPr lang="en-US" sz="3100" dirty="0"/>
              <a:t>Winter 2026</a:t>
            </a:r>
            <a:br>
              <a:rPr lang="en-US" sz="4000" dirty="0"/>
            </a:br>
            <a:r>
              <a:rPr lang="en-US" sz="3100" dirty="0"/>
              <a:t>Lecture 15:  The frontier and robots.txt</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t>Nicole Hamilton</a:t>
            </a:r>
            <a:b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normAutofit/>
          </a:bodyPr>
          <a:lstStyle/>
          <a:p>
            <a:pPr marL="514350" indent="-514350">
              <a:buFont typeface="+mj-lt"/>
              <a:buAutoNum type="arabicPeriod"/>
            </a:pPr>
            <a:r>
              <a:rPr lang="en-US" dirty="0"/>
              <a:t>details</a:t>
            </a:r>
          </a:p>
          <a:p>
            <a:pPr marL="514350" indent="-514350">
              <a:buFont typeface="+mj-lt"/>
              <a:buAutoNum type="arabicPeriod"/>
            </a:pPr>
            <a:r>
              <a:rPr lang="en-US" dirty="0"/>
              <a:t>tee shirts</a:t>
            </a:r>
          </a:p>
          <a:p>
            <a:pPr marL="514350" indent="-514350">
              <a:buFont typeface="+mj-lt"/>
              <a:buAutoNum type="arabicPeriod"/>
            </a:pPr>
            <a:r>
              <a:rPr lang="en-US" dirty="0"/>
              <a:t>midterm course eval</a:t>
            </a:r>
          </a:p>
          <a:p>
            <a:pPr marL="514350" indent="-514350">
              <a:buFont typeface="+mj-lt"/>
              <a:buAutoNum type="arabicPeriod"/>
            </a:pPr>
            <a:r>
              <a:rPr lang="en-US" dirty="0"/>
              <a:t>exam review</a:t>
            </a:r>
          </a:p>
          <a:p>
            <a:pPr marL="514350" indent="-514350">
              <a:buFont typeface="+mj-lt"/>
              <a:buAutoNum type="arabicPeriod"/>
            </a:pPr>
            <a:r>
              <a:rPr lang="en-US" dirty="0"/>
              <a:t>robots.txt</a:t>
            </a:r>
          </a:p>
          <a:p>
            <a:pPr marL="514350" indent="-514350">
              <a:buFont typeface="+mj-lt"/>
              <a:buAutoNum type="arabicPeriod"/>
            </a:pPr>
            <a:r>
              <a:rPr lang="en-US" dirty="0"/>
              <a:t>the frontier</a:t>
            </a:r>
          </a:p>
          <a:p>
            <a:pPr marL="514350" indent="-514350">
              <a:buFont typeface="+mj-lt"/>
              <a:buAutoNum type="arabicPeriod"/>
            </a:pPr>
            <a:r>
              <a:rPr lang="en-US" dirty="0"/>
              <a:t>distributing your engine</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F327DB72-3890-4F13-9D58-D58633679DDF}"/>
              </a:ext>
            </a:extLst>
          </p:cNvPr>
          <p:cNvSpPr>
            <a:spLocks noGrp="1"/>
          </p:cNvSpPr>
          <p:nvPr>
            <p:ph type="sldNum" sz="quarter" idx="12"/>
          </p:nvPr>
        </p:nvSpPr>
        <p:spPr/>
        <p:txBody>
          <a:bodyPr/>
          <a:lstStyle/>
          <a:p>
            <a:fld id="{F8D59B09-23C8-46BA-B508-CE17BADF421E}" type="slidenum">
              <a:rPr lang="en-US" smtClean="0"/>
              <a:pPr/>
              <a:t>2</a:t>
            </a:fld>
            <a:endParaRPr lang="en-US"/>
          </a:p>
        </p:txBody>
      </p:sp>
    </p:spTree>
    <p:extLst>
      <p:ext uri="{BB962C8B-B14F-4D97-AF65-F5344CB8AC3E}">
        <p14:creationId xmlns:p14="http://schemas.microsoft.com/office/powerpoint/2010/main" val="110707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DDB1D-03B2-A393-C9E0-878933C09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1FB4B6-EFAA-561B-300F-7BF64278BE45}"/>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30E96DA6-9F3D-D2AF-5A20-D804CBD80A05}"/>
              </a:ext>
            </a:extLst>
          </p:cNvPr>
          <p:cNvSpPr>
            <a:spLocks noGrp="1"/>
          </p:cNvSpPr>
          <p:nvPr>
            <p:ph idx="1"/>
          </p:nvPr>
        </p:nvSpPr>
        <p:spPr/>
        <p:txBody>
          <a:bodyPr>
            <a:normAutofit/>
          </a:bodyPr>
          <a:lstStyle/>
          <a:p>
            <a:pPr marL="514350" indent="-514350">
              <a:buFont typeface="+mj-lt"/>
              <a:buAutoNum type="arabicPeriod"/>
            </a:pPr>
            <a:r>
              <a:rPr lang="en-US" dirty="0">
                <a:solidFill>
                  <a:srgbClr val="C00000"/>
                </a:solidFill>
              </a:rPr>
              <a:t>details</a:t>
            </a:r>
          </a:p>
          <a:p>
            <a:pPr marL="514350" indent="-514350">
              <a:buFont typeface="+mj-lt"/>
              <a:buAutoNum type="arabicPeriod"/>
            </a:pPr>
            <a:r>
              <a:rPr lang="en-US" dirty="0"/>
              <a:t>tee shirts</a:t>
            </a:r>
          </a:p>
          <a:p>
            <a:pPr marL="514350" indent="-514350">
              <a:buFont typeface="+mj-lt"/>
              <a:buAutoNum type="arabicPeriod"/>
            </a:pPr>
            <a:r>
              <a:rPr lang="en-US" dirty="0"/>
              <a:t>midterm course eval</a:t>
            </a:r>
          </a:p>
          <a:p>
            <a:pPr marL="514350" indent="-514350">
              <a:buFont typeface="+mj-lt"/>
              <a:buAutoNum type="arabicPeriod"/>
            </a:pPr>
            <a:r>
              <a:rPr lang="en-US" dirty="0"/>
              <a:t>exam review</a:t>
            </a:r>
          </a:p>
          <a:p>
            <a:pPr marL="514350" indent="-514350">
              <a:buFont typeface="+mj-lt"/>
              <a:buAutoNum type="arabicPeriod"/>
            </a:pPr>
            <a:r>
              <a:rPr lang="en-US" dirty="0"/>
              <a:t>robots.txt</a:t>
            </a:r>
          </a:p>
          <a:p>
            <a:pPr marL="514350" indent="-514350">
              <a:buFont typeface="+mj-lt"/>
              <a:buAutoNum type="arabicPeriod"/>
            </a:pPr>
            <a:r>
              <a:rPr lang="en-US" dirty="0"/>
              <a:t>the frontier</a:t>
            </a:r>
          </a:p>
          <a:p>
            <a:pPr marL="514350" indent="-514350">
              <a:buFont typeface="+mj-lt"/>
              <a:buAutoNum type="arabicPeriod"/>
            </a:pPr>
            <a:r>
              <a:rPr lang="en-US" dirty="0"/>
              <a:t>distributing your engine</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39431080-42CC-B1FE-BA82-89F968BC1897}"/>
              </a:ext>
            </a:extLst>
          </p:cNvPr>
          <p:cNvSpPr>
            <a:spLocks noGrp="1"/>
          </p:cNvSpPr>
          <p:nvPr>
            <p:ph type="sldNum" sz="quarter" idx="12"/>
          </p:nvPr>
        </p:nvSpPr>
        <p:spPr/>
        <p:txBody>
          <a:bodyPr/>
          <a:lstStyle/>
          <a:p>
            <a:fld id="{F8D59B09-23C8-46BA-B508-CE17BADF421E}" type="slidenum">
              <a:rPr lang="en-US" smtClean="0"/>
              <a:pPr/>
              <a:t>3</a:t>
            </a:fld>
            <a:endParaRPr lang="en-US"/>
          </a:p>
        </p:txBody>
      </p:sp>
    </p:spTree>
    <p:extLst>
      <p:ext uri="{BB962C8B-B14F-4D97-AF65-F5344CB8AC3E}">
        <p14:creationId xmlns:p14="http://schemas.microsoft.com/office/powerpoint/2010/main" val="493833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450E-091F-51B4-4E57-7F72758D7B29}"/>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A2D86D23-94C9-EECB-BBFA-603346FCD99D}"/>
              </a:ext>
            </a:extLst>
          </p:cNvPr>
          <p:cNvSpPr>
            <a:spLocks noGrp="1"/>
          </p:cNvSpPr>
          <p:nvPr>
            <p:ph idx="1"/>
          </p:nvPr>
        </p:nvSpPr>
        <p:spPr/>
        <p:txBody>
          <a:bodyPr>
            <a:normAutofit/>
          </a:bodyPr>
          <a:lstStyle/>
          <a:p>
            <a:pPr marL="457200" indent="-457200">
              <a:buFont typeface="+mj-lt"/>
              <a:buAutoNum type="arabicPeriod"/>
            </a:pPr>
            <a:r>
              <a:rPr lang="en-US" dirty="0"/>
              <a:t>The regrade window for the midterm is open until 11:59 pm.</a:t>
            </a:r>
          </a:p>
          <a:p>
            <a:pPr marL="457200" indent="-457200">
              <a:buFont typeface="+mj-lt"/>
              <a:buAutoNum type="arabicPeriod"/>
            </a:pPr>
            <a:r>
              <a:rPr lang="en-US" dirty="0"/>
              <a:t>Surprisingly, about 1/4 of you have not looked at your exams on Gradescope to see how they were graded.</a:t>
            </a:r>
          </a:p>
          <a:p>
            <a:pPr marL="457200" indent="-457200">
              <a:buFont typeface="+mj-lt"/>
              <a:buAutoNum type="arabicPeriod"/>
            </a:pPr>
            <a:r>
              <a:rPr lang="en-US" dirty="0"/>
              <a:t>Your scores may go up silently, never down.</a:t>
            </a:r>
          </a:p>
          <a:p>
            <a:pPr marL="457200" indent="-457200">
              <a:buFont typeface="+mj-lt"/>
              <a:buAutoNum type="arabicPeriod"/>
            </a:pPr>
            <a:r>
              <a:rPr lang="en-US" dirty="0"/>
              <a:t>We have a cartoon mascot and a tee shirt design!</a:t>
            </a:r>
          </a:p>
          <a:p>
            <a:pPr marL="457200" indent="-457200">
              <a:buFont typeface="+mj-lt"/>
              <a:buAutoNum type="arabicPeriod"/>
            </a:pPr>
            <a:r>
              <a:rPr lang="en-US" dirty="0"/>
              <a:t>No HW this weekend.</a:t>
            </a:r>
          </a:p>
          <a:p>
            <a:pPr marL="457200" indent="-457200">
              <a:buFont typeface="+mj-lt"/>
              <a:buAutoNum type="arabicPeriod"/>
            </a:pPr>
            <a:r>
              <a:rPr lang="en-US" dirty="0"/>
              <a:t>I have finished my robots.txt solution, now working to turn that into an assignment and adjust the due date.</a:t>
            </a:r>
          </a:p>
        </p:txBody>
      </p:sp>
      <p:sp>
        <p:nvSpPr>
          <p:cNvPr id="4" name="Slide Number Placeholder 3">
            <a:extLst>
              <a:ext uri="{FF2B5EF4-FFF2-40B4-BE49-F238E27FC236}">
                <a16:creationId xmlns:a16="http://schemas.microsoft.com/office/drawing/2014/main" id="{8B4BEDD8-B96C-C09D-C1EB-CF759D7E2BDF}"/>
              </a:ext>
            </a:extLst>
          </p:cNvPr>
          <p:cNvSpPr>
            <a:spLocks noGrp="1"/>
          </p:cNvSpPr>
          <p:nvPr>
            <p:ph type="sldNum" sz="quarter" idx="12"/>
          </p:nvPr>
        </p:nvSpPr>
        <p:spPr/>
        <p:txBody>
          <a:bodyPr/>
          <a:lstStyle/>
          <a:p>
            <a:fld id="{F8D59B09-23C8-46BA-B508-CE17BADF421E}" type="slidenum">
              <a:rPr lang="en-US" smtClean="0"/>
              <a:pPr/>
              <a:t>4</a:t>
            </a:fld>
            <a:endParaRPr lang="en-US"/>
          </a:p>
        </p:txBody>
      </p:sp>
    </p:spTree>
    <p:extLst>
      <p:ext uri="{BB962C8B-B14F-4D97-AF65-F5344CB8AC3E}">
        <p14:creationId xmlns:p14="http://schemas.microsoft.com/office/powerpoint/2010/main" val="415415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73D0A-953C-36CD-DE23-BD520F2AC3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E11C4-A681-A36A-F111-376FA89380C5}"/>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5DED643-5A60-03D3-8CC2-CBF905EDF2D8}"/>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rgbClr val="C00000"/>
                </a:solidFill>
              </a:rPr>
              <a:t>tee shirts</a:t>
            </a:r>
          </a:p>
          <a:p>
            <a:pPr marL="514350" indent="-514350">
              <a:buFont typeface="+mj-lt"/>
              <a:buAutoNum type="arabicPeriod"/>
            </a:pPr>
            <a:r>
              <a:rPr lang="en-US" dirty="0"/>
              <a:t>midterm course eval</a:t>
            </a:r>
          </a:p>
          <a:p>
            <a:pPr marL="514350" indent="-514350">
              <a:buFont typeface="+mj-lt"/>
              <a:buAutoNum type="arabicPeriod"/>
            </a:pPr>
            <a:r>
              <a:rPr lang="en-US" dirty="0"/>
              <a:t>exam review</a:t>
            </a:r>
          </a:p>
          <a:p>
            <a:pPr marL="514350" indent="-514350">
              <a:buFont typeface="+mj-lt"/>
              <a:buAutoNum type="arabicPeriod"/>
            </a:pPr>
            <a:r>
              <a:rPr lang="en-US" dirty="0"/>
              <a:t>robots.txt</a:t>
            </a:r>
          </a:p>
          <a:p>
            <a:pPr marL="514350" indent="-514350">
              <a:buFont typeface="+mj-lt"/>
              <a:buAutoNum type="arabicPeriod"/>
            </a:pPr>
            <a:r>
              <a:rPr lang="en-US" dirty="0"/>
              <a:t>the frontier</a:t>
            </a:r>
          </a:p>
          <a:p>
            <a:pPr marL="514350" indent="-514350">
              <a:buFont typeface="+mj-lt"/>
              <a:buAutoNum type="arabicPeriod"/>
            </a:pPr>
            <a:r>
              <a:rPr lang="en-US" dirty="0"/>
              <a:t>distributing your engine</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1DED248B-E8E7-8410-8B52-C1A415B10D10}"/>
              </a:ext>
            </a:extLst>
          </p:cNvPr>
          <p:cNvSpPr>
            <a:spLocks noGrp="1"/>
          </p:cNvSpPr>
          <p:nvPr>
            <p:ph type="sldNum" sz="quarter" idx="12"/>
          </p:nvPr>
        </p:nvSpPr>
        <p:spPr/>
        <p:txBody>
          <a:bodyPr/>
          <a:lstStyle/>
          <a:p>
            <a:fld id="{F8D59B09-23C8-46BA-B508-CE17BADF421E}" type="slidenum">
              <a:rPr lang="en-US" smtClean="0"/>
              <a:pPr/>
              <a:t>5</a:t>
            </a:fld>
            <a:endParaRPr lang="en-US"/>
          </a:p>
        </p:txBody>
      </p:sp>
    </p:spTree>
    <p:extLst>
      <p:ext uri="{BB962C8B-B14F-4D97-AF65-F5344CB8AC3E}">
        <p14:creationId xmlns:p14="http://schemas.microsoft.com/office/powerpoint/2010/main" val="516245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00BE9C-ECE4-D199-29E4-E7E35D99E8D3}"/>
              </a:ext>
            </a:extLst>
          </p:cNvPr>
          <p:cNvSpPr>
            <a:spLocks noGrp="1"/>
          </p:cNvSpPr>
          <p:nvPr>
            <p:ph type="sldNum" sz="quarter" idx="12"/>
          </p:nvPr>
        </p:nvSpPr>
        <p:spPr/>
        <p:txBody>
          <a:bodyPr/>
          <a:lstStyle/>
          <a:p>
            <a:fld id="{F8D59B09-23C8-46BA-B508-CE17BADF421E}" type="slidenum">
              <a:rPr lang="en-US" smtClean="0"/>
              <a:pPr/>
              <a:t>6</a:t>
            </a:fld>
            <a:endParaRPr lang="en-US"/>
          </a:p>
        </p:txBody>
      </p:sp>
      <p:pic>
        <p:nvPicPr>
          <p:cNvPr id="8" name="Picture 7">
            <a:extLst>
              <a:ext uri="{FF2B5EF4-FFF2-40B4-BE49-F238E27FC236}">
                <a16:creationId xmlns:a16="http://schemas.microsoft.com/office/drawing/2014/main" id="{2BBBC948-E9D9-A1FC-F086-E4BBE9E23D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928" y="1360967"/>
            <a:ext cx="3919940" cy="4136066"/>
          </a:xfrm>
          <a:prstGeom prst="rect">
            <a:avLst/>
          </a:prstGeom>
        </p:spPr>
      </p:pic>
      <p:pic>
        <p:nvPicPr>
          <p:cNvPr id="10" name="Picture 9">
            <a:extLst>
              <a:ext uri="{FF2B5EF4-FFF2-40B4-BE49-F238E27FC236}">
                <a16:creationId xmlns:a16="http://schemas.microsoft.com/office/drawing/2014/main" id="{0139B445-DD36-3C5E-2582-2B567912D0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9868" y="2017165"/>
            <a:ext cx="4387915" cy="2661160"/>
          </a:xfrm>
          <a:prstGeom prst="rect">
            <a:avLst/>
          </a:prstGeom>
        </p:spPr>
      </p:pic>
      <p:sp>
        <p:nvSpPr>
          <p:cNvPr id="11" name="TextBox 10">
            <a:extLst>
              <a:ext uri="{FF2B5EF4-FFF2-40B4-BE49-F238E27FC236}">
                <a16:creationId xmlns:a16="http://schemas.microsoft.com/office/drawing/2014/main" id="{D4EB5B77-3D7E-47A4-1A25-79279826A17A}"/>
              </a:ext>
            </a:extLst>
          </p:cNvPr>
          <p:cNvSpPr txBox="1"/>
          <p:nvPr/>
        </p:nvSpPr>
        <p:spPr>
          <a:xfrm>
            <a:off x="2070037" y="5621079"/>
            <a:ext cx="914026" cy="400110"/>
          </a:xfrm>
          <a:prstGeom prst="rect">
            <a:avLst/>
          </a:prstGeom>
          <a:noFill/>
        </p:spPr>
        <p:txBody>
          <a:bodyPr wrap="square" rtlCol="0">
            <a:spAutoFit/>
          </a:bodyPr>
          <a:lstStyle/>
          <a:p>
            <a:r>
              <a:rPr lang="en-US" sz="2000" dirty="0"/>
              <a:t>Front</a:t>
            </a:r>
          </a:p>
        </p:txBody>
      </p:sp>
      <p:sp>
        <p:nvSpPr>
          <p:cNvPr id="12" name="TextBox 11">
            <a:extLst>
              <a:ext uri="{FF2B5EF4-FFF2-40B4-BE49-F238E27FC236}">
                <a16:creationId xmlns:a16="http://schemas.microsoft.com/office/drawing/2014/main" id="{2A9928C8-1607-94BD-7E2C-6794FDCF0238}"/>
              </a:ext>
            </a:extLst>
          </p:cNvPr>
          <p:cNvSpPr txBox="1"/>
          <p:nvPr/>
        </p:nvSpPr>
        <p:spPr>
          <a:xfrm>
            <a:off x="6613825" y="5497033"/>
            <a:ext cx="914026" cy="400110"/>
          </a:xfrm>
          <a:prstGeom prst="rect">
            <a:avLst/>
          </a:prstGeom>
          <a:noFill/>
        </p:spPr>
        <p:txBody>
          <a:bodyPr wrap="square" rtlCol="0">
            <a:spAutoFit/>
          </a:bodyPr>
          <a:lstStyle/>
          <a:p>
            <a:r>
              <a:rPr lang="en-US" sz="2000" dirty="0"/>
              <a:t>Back</a:t>
            </a:r>
          </a:p>
        </p:txBody>
      </p:sp>
      <p:sp>
        <p:nvSpPr>
          <p:cNvPr id="13" name="TextBox 12">
            <a:extLst>
              <a:ext uri="{FF2B5EF4-FFF2-40B4-BE49-F238E27FC236}">
                <a16:creationId xmlns:a16="http://schemas.microsoft.com/office/drawing/2014/main" id="{630D0149-5213-7F3C-2AC4-A17245BF4D11}"/>
              </a:ext>
            </a:extLst>
          </p:cNvPr>
          <p:cNvSpPr txBox="1"/>
          <p:nvPr/>
        </p:nvSpPr>
        <p:spPr>
          <a:xfrm>
            <a:off x="1674843" y="542259"/>
            <a:ext cx="5490050" cy="461665"/>
          </a:xfrm>
          <a:prstGeom prst="rect">
            <a:avLst/>
          </a:prstGeom>
          <a:noFill/>
        </p:spPr>
        <p:txBody>
          <a:bodyPr wrap="square" rtlCol="0">
            <a:spAutoFit/>
          </a:bodyPr>
          <a:lstStyle/>
          <a:p>
            <a:r>
              <a:rPr lang="en-US" sz="2400" dirty="0"/>
              <a:t>We have a design, thanks to Jess Morton.</a:t>
            </a:r>
          </a:p>
        </p:txBody>
      </p:sp>
    </p:spTree>
    <p:extLst>
      <p:ext uri="{BB962C8B-B14F-4D97-AF65-F5344CB8AC3E}">
        <p14:creationId xmlns:p14="http://schemas.microsoft.com/office/powerpoint/2010/main" val="1834959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B1E74-0933-B68A-7759-67ACDCB59FA2}"/>
              </a:ext>
            </a:extLst>
          </p:cNvPr>
          <p:cNvSpPr>
            <a:spLocks noGrp="1"/>
          </p:cNvSpPr>
          <p:nvPr>
            <p:ph type="title"/>
          </p:nvPr>
        </p:nvSpPr>
        <p:spPr/>
        <p:txBody>
          <a:bodyPr>
            <a:normAutofit/>
          </a:bodyPr>
          <a:lstStyle/>
          <a:p>
            <a:r>
              <a:rPr lang="en-US" sz="2800" dirty="0"/>
              <a:t>Our mascot needs a name</a:t>
            </a:r>
            <a:r>
              <a:rPr lang="en-US" dirty="0"/>
              <a:t>s</a:t>
            </a:r>
            <a:endParaRPr lang="en-US" sz="2800" dirty="0"/>
          </a:p>
        </p:txBody>
      </p:sp>
      <p:sp>
        <p:nvSpPr>
          <p:cNvPr id="3" name="Content Placeholder 2">
            <a:extLst>
              <a:ext uri="{FF2B5EF4-FFF2-40B4-BE49-F238E27FC236}">
                <a16:creationId xmlns:a16="http://schemas.microsoft.com/office/drawing/2014/main" id="{8AC11F94-5BAA-4610-AF2A-69B24EA16DF7}"/>
              </a:ext>
            </a:extLst>
          </p:cNvPr>
          <p:cNvSpPr>
            <a:spLocks noGrp="1"/>
          </p:cNvSpPr>
          <p:nvPr>
            <p:ph idx="1"/>
          </p:nvPr>
        </p:nvSpPr>
        <p:spPr>
          <a:xfrm>
            <a:off x="457200" y="1600200"/>
            <a:ext cx="2954956" cy="4525963"/>
          </a:xfrm>
        </p:spPr>
        <p:txBody>
          <a:bodyPr>
            <a:normAutofit lnSpcReduction="10000"/>
          </a:bodyPr>
          <a:lstStyle/>
          <a:p>
            <a:r>
              <a:rPr lang="en-US" dirty="0"/>
              <a:t>Let’s get suggestions and do a survey.</a:t>
            </a:r>
          </a:p>
          <a:p>
            <a:r>
              <a:rPr lang="en-US" dirty="0"/>
              <a:t>Octothorpe</a:t>
            </a:r>
          </a:p>
          <a:p>
            <a:r>
              <a:rPr lang="en-US" dirty="0"/>
              <a:t>Jeff</a:t>
            </a:r>
          </a:p>
          <a:p>
            <a:r>
              <a:rPr lang="en-US" dirty="0"/>
              <a:t>Zork</a:t>
            </a:r>
          </a:p>
          <a:p>
            <a:r>
              <a:rPr lang="en-US" dirty="0" err="1"/>
              <a:t>tf</a:t>
            </a:r>
            <a:r>
              <a:rPr lang="en-US" dirty="0"/>
              <a:t>/</a:t>
            </a:r>
            <a:r>
              <a:rPr lang="en-US" dirty="0" err="1"/>
              <a:t>idf</a:t>
            </a:r>
            <a:endParaRPr lang="en-US" dirty="0"/>
          </a:p>
          <a:p>
            <a:r>
              <a:rPr lang="en-US" dirty="0"/>
              <a:t>Purple</a:t>
            </a:r>
          </a:p>
          <a:p>
            <a:r>
              <a:rPr lang="en-US" dirty="0"/>
              <a:t>Sami</a:t>
            </a:r>
          </a:p>
          <a:p>
            <a:r>
              <a:rPr lang="en-US" dirty="0"/>
              <a:t>Carlos</a:t>
            </a:r>
          </a:p>
          <a:p>
            <a:endParaRPr lang="en-US" dirty="0"/>
          </a:p>
        </p:txBody>
      </p:sp>
      <p:sp>
        <p:nvSpPr>
          <p:cNvPr id="4" name="Slide Number Placeholder 3">
            <a:extLst>
              <a:ext uri="{FF2B5EF4-FFF2-40B4-BE49-F238E27FC236}">
                <a16:creationId xmlns:a16="http://schemas.microsoft.com/office/drawing/2014/main" id="{5B93D67C-2EB8-674D-2BAA-A2A46305D97A}"/>
              </a:ext>
            </a:extLst>
          </p:cNvPr>
          <p:cNvSpPr>
            <a:spLocks noGrp="1"/>
          </p:cNvSpPr>
          <p:nvPr>
            <p:ph type="sldNum" sz="quarter" idx="12"/>
          </p:nvPr>
        </p:nvSpPr>
        <p:spPr/>
        <p:txBody>
          <a:bodyPr/>
          <a:lstStyle/>
          <a:p>
            <a:fld id="{F8D59B09-23C8-46BA-B508-CE17BADF421E}" type="slidenum">
              <a:rPr lang="en-US" smtClean="0"/>
              <a:pPr/>
              <a:t>7</a:t>
            </a:fld>
            <a:endParaRPr lang="en-US"/>
          </a:p>
        </p:txBody>
      </p:sp>
      <p:sp>
        <p:nvSpPr>
          <p:cNvPr id="5" name="TextBox 4">
            <a:extLst>
              <a:ext uri="{FF2B5EF4-FFF2-40B4-BE49-F238E27FC236}">
                <a16:creationId xmlns:a16="http://schemas.microsoft.com/office/drawing/2014/main" id="{2B2D9A95-B13E-9DCD-EE0A-4889982DAFCB}"/>
              </a:ext>
            </a:extLst>
          </p:cNvPr>
          <p:cNvSpPr txBox="1"/>
          <p:nvPr/>
        </p:nvSpPr>
        <p:spPr>
          <a:xfrm>
            <a:off x="3720165" y="1724958"/>
            <a:ext cx="2300438" cy="4401205"/>
          </a:xfrm>
          <a:prstGeom prst="rect">
            <a:avLst/>
          </a:prstGeom>
          <a:noFill/>
        </p:spPr>
        <p:txBody>
          <a:bodyPr wrap="square" rtlCol="0">
            <a:spAutoFit/>
          </a:bodyPr>
          <a:lstStyle/>
          <a:p>
            <a:r>
              <a:rPr lang="en-US" sz="2800" dirty="0"/>
              <a:t>Rahul</a:t>
            </a:r>
          </a:p>
          <a:p>
            <a:r>
              <a:rPr lang="en-US" sz="2800" dirty="0"/>
              <a:t>Jess</a:t>
            </a:r>
          </a:p>
          <a:p>
            <a:r>
              <a:rPr lang="en-US" sz="2800" dirty="0"/>
              <a:t>So Cute</a:t>
            </a:r>
          </a:p>
          <a:p>
            <a:r>
              <a:rPr lang="en-US" sz="2800" dirty="0" err="1"/>
              <a:t>Searchy</a:t>
            </a:r>
            <a:endParaRPr lang="en-US" sz="2800" dirty="0"/>
          </a:p>
          <a:p>
            <a:r>
              <a:rPr lang="en-US" sz="2800" dirty="0"/>
              <a:t>Rose</a:t>
            </a:r>
          </a:p>
          <a:p>
            <a:r>
              <a:rPr lang="en-US" sz="2800" dirty="0"/>
              <a:t>Gilbert</a:t>
            </a:r>
          </a:p>
          <a:p>
            <a:r>
              <a:rPr lang="en-US" sz="2800" dirty="0"/>
              <a:t>George</a:t>
            </a:r>
          </a:p>
          <a:p>
            <a:r>
              <a:rPr lang="en-US" sz="2800" dirty="0"/>
              <a:t>Octavious</a:t>
            </a:r>
          </a:p>
          <a:p>
            <a:r>
              <a:rPr lang="en-US" sz="2800" dirty="0"/>
              <a:t>Hamilton</a:t>
            </a:r>
          </a:p>
          <a:p>
            <a:r>
              <a:rPr lang="en-US" sz="2800" dirty="0" err="1"/>
              <a:t>Purelle</a:t>
            </a:r>
            <a:endParaRPr lang="en-US" sz="2800" dirty="0"/>
          </a:p>
        </p:txBody>
      </p:sp>
      <p:sp>
        <p:nvSpPr>
          <p:cNvPr id="6" name="TextBox 5">
            <a:extLst>
              <a:ext uri="{FF2B5EF4-FFF2-40B4-BE49-F238E27FC236}">
                <a16:creationId xmlns:a16="http://schemas.microsoft.com/office/drawing/2014/main" id="{A2DB0FC1-BEFC-8792-9414-E42E7132D154}"/>
              </a:ext>
            </a:extLst>
          </p:cNvPr>
          <p:cNvSpPr txBox="1"/>
          <p:nvPr/>
        </p:nvSpPr>
        <p:spPr>
          <a:xfrm>
            <a:off x="6352674" y="1881739"/>
            <a:ext cx="2440004" cy="1569660"/>
          </a:xfrm>
          <a:prstGeom prst="rect">
            <a:avLst/>
          </a:prstGeom>
          <a:noFill/>
        </p:spPr>
        <p:txBody>
          <a:bodyPr wrap="square" rtlCol="0">
            <a:spAutoFit/>
          </a:bodyPr>
          <a:lstStyle/>
          <a:p>
            <a:r>
              <a:rPr lang="en-US" sz="2400" dirty="0"/>
              <a:t>Sally</a:t>
            </a:r>
          </a:p>
          <a:p>
            <a:r>
              <a:rPr lang="en-US" sz="2400" dirty="0"/>
              <a:t>Nicky</a:t>
            </a:r>
          </a:p>
          <a:p>
            <a:r>
              <a:rPr lang="en-US" sz="2400" dirty="0"/>
              <a:t>Squishy</a:t>
            </a:r>
          </a:p>
          <a:p>
            <a:r>
              <a:rPr lang="en-US" sz="2400" dirty="0"/>
              <a:t>Seashell</a:t>
            </a:r>
          </a:p>
        </p:txBody>
      </p:sp>
    </p:spTree>
    <p:extLst>
      <p:ext uri="{BB962C8B-B14F-4D97-AF65-F5344CB8AC3E}">
        <p14:creationId xmlns:p14="http://schemas.microsoft.com/office/powerpoint/2010/main" val="4052630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9EF14-46F5-91FF-CD95-25ACF7879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3BFC9-D6EB-D3B4-8C77-64EDA040993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34E203A-A42C-48C3-EF34-C38B64037616}"/>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rgbClr val="C00000"/>
                </a:solidFill>
              </a:rPr>
              <a:t>midterm course eval</a:t>
            </a:r>
          </a:p>
          <a:p>
            <a:pPr marL="514350" indent="-514350">
              <a:buFont typeface="+mj-lt"/>
              <a:buAutoNum type="arabicPeriod"/>
            </a:pPr>
            <a:r>
              <a:rPr lang="en-US" dirty="0"/>
              <a:t>exam review</a:t>
            </a:r>
          </a:p>
          <a:p>
            <a:pPr marL="514350" indent="-514350">
              <a:buFont typeface="+mj-lt"/>
              <a:buAutoNum type="arabicPeriod"/>
            </a:pPr>
            <a:r>
              <a:rPr lang="en-US" dirty="0"/>
              <a:t>robots.txt</a:t>
            </a:r>
          </a:p>
          <a:p>
            <a:pPr marL="514350" indent="-514350">
              <a:buFont typeface="+mj-lt"/>
              <a:buAutoNum type="arabicPeriod"/>
            </a:pPr>
            <a:r>
              <a:rPr lang="en-US" dirty="0"/>
              <a:t>the frontier</a:t>
            </a:r>
          </a:p>
          <a:p>
            <a:pPr marL="514350" indent="-514350">
              <a:buFont typeface="+mj-lt"/>
              <a:buAutoNum type="arabicPeriod"/>
            </a:pPr>
            <a:r>
              <a:rPr lang="en-US" dirty="0"/>
              <a:t>distributing your engine</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80EABBD7-4B25-47DA-C333-86C87B9BA960}"/>
              </a:ext>
            </a:extLst>
          </p:cNvPr>
          <p:cNvSpPr>
            <a:spLocks noGrp="1"/>
          </p:cNvSpPr>
          <p:nvPr>
            <p:ph type="sldNum" sz="quarter" idx="12"/>
          </p:nvPr>
        </p:nvSpPr>
        <p:spPr/>
        <p:txBody>
          <a:bodyPr/>
          <a:lstStyle/>
          <a:p>
            <a:fld id="{F8D59B09-23C8-46BA-B508-CE17BADF421E}" type="slidenum">
              <a:rPr lang="en-US" smtClean="0"/>
              <a:pPr/>
              <a:t>8</a:t>
            </a:fld>
            <a:endParaRPr lang="en-US"/>
          </a:p>
        </p:txBody>
      </p:sp>
    </p:spTree>
    <p:extLst>
      <p:ext uri="{BB962C8B-B14F-4D97-AF65-F5344CB8AC3E}">
        <p14:creationId xmlns:p14="http://schemas.microsoft.com/office/powerpoint/2010/main" val="2833116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D53E4-26B3-9FF5-E19F-97859EB643D7}"/>
              </a:ext>
            </a:extLst>
          </p:cNvPr>
          <p:cNvSpPr>
            <a:spLocks noGrp="1"/>
          </p:cNvSpPr>
          <p:nvPr>
            <p:ph type="title"/>
          </p:nvPr>
        </p:nvSpPr>
        <p:spPr>
          <a:xfrm>
            <a:off x="457200" y="274638"/>
            <a:ext cx="8229600" cy="553623"/>
          </a:xfrm>
        </p:spPr>
        <p:txBody>
          <a:bodyPr>
            <a:normAutofit/>
          </a:bodyPr>
          <a:lstStyle/>
          <a:p>
            <a:r>
              <a:rPr lang="en-US" dirty="0"/>
              <a:t>midterm course eval</a:t>
            </a:r>
          </a:p>
        </p:txBody>
      </p:sp>
      <p:sp>
        <p:nvSpPr>
          <p:cNvPr id="3" name="Content Placeholder 2">
            <a:extLst>
              <a:ext uri="{FF2B5EF4-FFF2-40B4-BE49-F238E27FC236}">
                <a16:creationId xmlns:a16="http://schemas.microsoft.com/office/drawing/2014/main" id="{798B281C-F6C8-00B1-8CCC-8E539417F237}"/>
              </a:ext>
            </a:extLst>
          </p:cNvPr>
          <p:cNvSpPr>
            <a:spLocks noGrp="1"/>
          </p:cNvSpPr>
          <p:nvPr>
            <p:ph idx="1"/>
          </p:nvPr>
        </p:nvSpPr>
        <p:spPr>
          <a:xfrm>
            <a:off x="457200" y="758341"/>
            <a:ext cx="8229600" cy="463135"/>
          </a:xfrm>
        </p:spPr>
        <p:txBody>
          <a:bodyPr>
            <a:normAutofit/>
          </a:bodyPr>
          <a:lstStyle/>
          <a:p>
            <a:r>
              <a:rPr lang="en-US" sz="2000" dirty="0"/>
              <a:t>Closes today at 11:59 pm.  As of 8:00 am:</a:t>
            </a:r>
          </a:p>
        </p:txBody>
      </p:sp>
      <p:sp>
        <p:nvSpPr>
          <p:cNvPr id="4" name="Slide Number Placeholder 3">
            <a:extLst>
              <a:ext uri="{FF2B5EF4-FFF2-40B4-BE49-F238E27FC236}">
                <a16:creationId xmlns:a16="http://schemas.microsoft.com/office/drawing/2014/main" id="{6C74D939-1411-5941-9134-73376B0BE0DA}"/>
              </a:ext>
            </a:extLst>
          </p:cNvPr>
          <p:cNvSpPr>
            <a:spLocks noGrp="1"/>
          </p:cNvSpPr>
          <p:nvPr>
            <p:ph type="sldNum" sz="quarter" idx="12"/>
          </p:nvPr>
        </p:nvSpPr>
        <p:spPr/>
        <p:txBody>
          <a:bodyPr/>
          <a:lstStyle/>
          <a:p>
            <a:fld id="{F8D59B09-23C8-46BA-B508-CE17BADF421E}" type="slidenum">
              <a:rPr lang="en-US" smtClean="0"/>
              <a:pPr/>
              <a:t>9</a:t>
            </a:fld>
            <a:endParaRPr lang="en-US"/>
          </a:p>
        </p:txBody>
      </p:sp>
      <p:pic>
        <p:nvPicPr>
          <p:cNvPr id="8" name="Picture 7">
            <a:extLst>
              <a:ext uri="{FF2B5EF4-FFF2-40B4-BE49-F238E27FC236}">
                <a16:creationId xmlns:a16="http://schemas.microsoft.com/office/drawing/2014/main" id="{C7AF71ED-706E-3DD1-97B2-D10F3F605CD3}"/>
              </a:ext>
            </a:extLst>
          </p:cNvPr>
          <p:cNvPicPr>
            <a:picLocks noChangeAspect="1"/>
          </p:cNvPicPr>
          <p:nvPr/>
        </p:nvPicPr>
        <p:blipFill>
          <a:blip r:embed="rId2"/>
          <a:stretch>
            <a:fillRect/>
          </a:stretch>
        </p:blipFill>
        <p:spPr>
          <a:xfrm>
            <a:off x="457199" y="1105618"/>
            <a:ext cx="8229599" cy="5089084"/>
          </a:xfrm>
          <a:prstGeom prst="rect">
            <a:avLst/>
          </a:prstGeom>
        </p:spPr>
      </p:pic>
    </p:spTree>
    <p:extLst>
      <p:ext uri="{BB962C8B-B14F-4D97-AF65-F5344CB8AC3E}">
        <p14:creationId xmlns:p14="http://schemas.microsoft.com/office/powerpoint/2010/main" val="3246357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EE38B-DB77-ED75-CA7D-402D2C738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4D1D75-D5A9-FA3D-FC46-EBCCBA48BF24}"/>
              </a:ext>
            </a:extLst>
          </p:cNvPr>
          <p:cNvSpPr>
            <a:spLocks noGrp="1"/>
          </p:cNvSpPr>
          <p:nvPr>
            <p:ph type="title"/>
          </p:nvPr>
        </p:nvSpPr>
        <p:spPr>
          <a:xfrm>
            <a:off x="457200" y="274638"/>
            <a:ext cx="8229600" cy="553623"/>
          </a:xfrm>
        </p:spPr>
        <p:txBody>
          <a:bodyPr>
            <a:normAutofit/>
          </a:bodyPr>
          <a:lstStyle/>
          <a:p>
            <a:r>
              <a:rPr lang="en-US" dirty="0"/>
              <a:t>midterm course eval</a:t>
            </a:r>
          </a:p>
        </p:txBody>
      </p:sp>
      <p:sp>
        <p:nvSpPr>
          <p:cNvPr id="3" name="Content Placeholder 2">
            <a:extLst>
              <a:ext uri="{FF2B5EF4-FFF2-40B4-BE49-F238E27FC236}">
                <a16:creationId xmlns:a16="http://schemas.microsoft.com/office/drawing/2014/main" id="{100DBC84-88C7-0200-EFA0-3284E1E81AF8}"/>
              </a:ext>
            </a:extLst>
          </p:cNvPr>
          <p:cNvSpPr>
            <a:spLocks noGrp="1"/>
          </p:cNvSpPr>
          <p:nvPr>
            <p:ph idx="1"/>
          </p:nvPr>
        </p:nvSpPr>
        <p:spPr>
          <a:xfrm>
            <a:off x="457200" y="758341"/>
            <a:ext cx="8229600" cy="463135"/>
          </a:xfrm>
        </p:spPr>
        <p:txBody>
          <a:bodyPr>
            <a:normAutofit/>
          </a:bodyPr>
          <a:lstStyle/>
          <a:p>
            <a:r>
              <a:rPr lang="en-US" sz="2000" dirty="0"/>
              <a:t>If you haven’t done it, please do it now:  </a:t>
            </a:r>
            <a:r>
              <a:rPr lang="en-US" sz="2000" dirty="0">
                <a:hlinkClick r:id="rId2"/>
              </a:rPr>
              <a:t>https://umich.bluera.com/umich/</a:t>
            </a:r>
            <a:endParaRPr lang="en-US" sz="2000" dirty="0"/>
          </a:p>
          <a:p>
            <a:endParaRPr lang="en-US" sz="2000" dirty="0"/>
          </a:p>
        </p:txBody>
      </p:sp>
      <p:sp>
        <p:nvSpPr>
          <p:cNvPr id="4" name="Slide Number Placeholder 3">
            <a:extLst>
              <a:ext uri="{FF2B5EF4-FFF2-40B4-BE49-F238E27FC236}">
                <a16:creationId xmlns:a16="http://schemas.microsoft.com/office/drawing/2014/main" id="{77AA718A-EC87-1833-B648-3F9B3FB5F929}"/>
              </a:ext>
            </a:extLst>
          </p:cNvPr>
          <p:cNvSpPr>
            <a:spLocks noGrp="1"/>
          </p:cNvSpPr>
          <p:nvPr>
            <p:ph type="sldNum" sz="quarter" idx="12"/>
          </p:nvPr>
        </p:nvSpPr>
        <p:spPr/>
        <p:txBody>
          <a:bodyPr/>
          <a:lstStyle/>
          <a:p>
            <a:fld id="{F8D59B09-23C8-46BA-B508-CE17BADF421E}" type="slidenum">
              <a:rPr lang="en-US" smtClean="0"/>
              <a:pPr/>
              <a:t>10</a:t>
            </a:fld>
            <a:endParaRPr lang="en-US"/>
          </a:p>
        </p:txBody>
      </p:sp>
      <p:pic>
        <p:nvPicPr>
          <p:cNvPr id="8" name="Picture 7">
            <a:extLst>
              <a:ext uri="{FF2B5EF4-FFF2-40B4-BE49-F238E27FC236}">
                <a16:creationId xmlns:a16="http://schemas.microsoft.com/office/drawing/2014/main" id="{EA9F408D-2AD3-2A35-F46A-36323D209AF8}"/>
              </a:ext>
            </a:extLst>
          </p:cNvPr>
          <p:cNvPicPr>
            <a:picLocks noChangeAspect="1"/>
          </p:cNvPicPr>
          <p:nvPr/>
        </p:nvPicPr>
        <p:blipFill>
          <a:blip r:embed="rId3"/>
          <a:stretch>
            <a:fillRect/>
          </a:stretch>
        </p:blipFill>
        <p:spPr>
          <a:xfrm>
            <a:off x="457199" y="1105618"/>
            <a:ext cx="8229599" cy="5089084"/>
          </a:xfrm>
          <a:prstGeom prst="rect">
            <a:avLst/>
          </a:prstGeom>
        </p:spPr>
      </p:pic>
    </p:spTree>
    <p:extLst>
      <p:ext uri="{BB962C8B-B14F-4D97-AF65-F5344CB8AC3E}">
        <p14:creationId xmlns:p14="http://schemas.microsoft.com/office/powerpoint/2010/main" val="2968294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92342-7AE8-FE08-E6B1-3E7FE7970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EFAB82-7E64-2631-9E6F-2FBA77AA133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9844386-B012-8810-08B2-79F27DA43829}"/>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midterm course eval</a:t>
            </a:r>
          </a:p>
          <a:p>
            <a:pPr marL="514350" indent="-514350">
              <a:buFont typeface="+mj-lt"/>
              <a:buAutoNum type="arabicPeriod"/>
            </a:pPr>
            <a:r>
              <a:rPr lang="en-US" dirty="0">
                <a:solidFill>
                  <a:srgbClr val="C00000"/>
                </a:solidFill>
              </a:rPr>
              <a:t>exam review</a:t>
            </a:r>
          </a:p>
          <a:p>
            <a:pPr marL="514350" indent="-514350">
              <a:buFont typeface="+mj-lt"/>
              <a:buAutoNum type="arabicPeriod"/>
            </a:pPr>
            <a:r>
              <a:rPr lang="en-US" dirty="0"/>
              <a:t>robots.txt</a:t>
            </a:r>
          </a:p>
          <a:p>
            <a:pPr marL="514350" indent="-514350">
              <a:buFont typeface="+mj-lt"/>
              <a:buAutoNum type="arabicPeriod"/>
            </a:pPr>
            <a:r>
              <a:rPr lang="en-US" dirty="0"/>
              <a:t>the frontier</a:t>
            </a:r>
          </a:p>
          <a:p>
            <a:pPr marL="514350" indent="-514350">
              <a:buFont typeface="+mj-lt"/>
              <a:buAutoNum type="arabicPeriod"/>
            </a:pPr>
            <a:r>
              <a:rPr lang="en-US" dirty="0"/>
              <a:t>distributing your engine</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51058AC2-4FFB-9624-1E62-987A01AC7479}"/>
              </a:ext>
            </a:extLst>
          </p:cNvPr>
          <p:cNvSpPr>
            <a:spLocks noGrp="1"/>
          </p:cNvSpPr>
          <p:nvPr>
            <p:ph type="sldNum" sz="quarter" idx="12"/>
          </p:nvPr>
        </p:nvSpPr>
        <p:spPr/>
        <p:txBody>
          <a:bodyPr/>
          <a:lstStyle/>
          <a:p>
            <a:fld id="{F8D59B09-23C8-46BA-B508-CE17BADF421E}" type="slidenum">
              <a:rPr lang="en-US" smtClean="0"/>
              <a:pPr/>
              <a:t>11</a:t>
            </a:fld>
            <a:endParaRPr lang="en-US"/>
          </a:p>
        </p:txBody>
      </p:sp>
    </p:spTree>
    <p:extLst>
      <p:ext uri="{BB962C8B-B14F-4D97-AF65-F5344CB8AC3E}">
        <p14:creationId xmlns:p14="http://schemas.microsoft.com/office/powerpoint/2010/main" val="3061916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155D6-CAD9-A3CB-D781-AC6B1BA93C58}"/>
              </a:ext>
            </a:extLst>
          </p:cNvPr>
          <p:cNvSpPr>
            <a:spLocks noGrp="1"/>
          </p:cNvSpPr>
          <p:nvPr>
            <p:ph type="title"/>
          </p:nvPr>
        </p:nvSpPr>
        <p:spPr/>
        <p:txBody>
          <a:bodyPr/>
          <a:lstStyle/>
          <a:p>
            <a:r>
              <a:rPr lang="en-US" dirty="0"/>
              <a:t>midterm scores</a:t>
            </a:r>
          </a:p>
        </p:txBody>
      </p:sp>
      <p:sp>
        <p:nvSpPr>
          <p:cNvPr id="4" name="Slide Number Placeholder 3">
            <a:extLst>
              <a:ext uri="{FF2B5EF4-FFF2-40B4-BE49-F238E27FC236}">
                <a16:creationId xmlns:a16="http://schemas.microsoft.com/office/drawing/2014/main" id="{58E63C51-0CEB-D341-3CD0-DA74582A35C0}"/>
              </a:ext>
            </a:extLst>
          </p:cNvPr>
          <p:cNvSpPr>
            <a:spLocks noGrp="1"/>
          </p:cNvSpPr>
          <p:nvPr>
            <p:ph type="sldNum" sz="quarter" idx="12"/>
          </p:nvPr>
        </p:nvSpPr>
        <p:spPr/>
        <p:txBody>
          <a:bodyPr/>
          <a:lstStyle/>
          <a:p>
            <a:fld id="{F8D59B09-23C8-46BA-B508-CE17BADF421E}" type="slidenum">
              <a:rPr lang="en-US" smtClean="0"/>
              <a:pPr/>
              <a:t>12</a:t>
            </a:fld>
            <a:endParaRPr lang="en-US"/>
          </a:p>
        </p:txBody>
      </p:sp>
      <p:graphicFrame>
        <p:nvGraphicFramePr>
          <p:cNvPr id="5" name="Chart 4">
            <a:extLst>
              <a:ext uri="{FF2B5EF4-FFF2-40B4-BE49-F238E27FC236}">
                <a16:creationId xmlns:a16="http://schemas.microsoft.com/office/drawing/2014/main" id="{F6DA12CA-3A89-3188-AFBA-3A86D63E1B9C}"/>
              </a:ext>
            </a:extLst>
          </p:cNvPr>
          <p:cNvGraphicFramePr>
            <a:graphicFrameLocks/>
          </p:cNvGraphicFramePr>
          <p:nvPr>
            <p:extLst>
              <p:ext uri="{D42A27DB-BD31-4B8C-83A1-F6EECF244321}">
                <p14:modId xmlns:p14="http://schemas.microsoft.com/office/powerpoint/2010/main" val="628488300"/>
              </p:ext>
            </p:extLst>
          </p:nvPr>
        </p:nvGraphicFramePr>
        <p:xfrm>
          <a:off x="457201" y="1348286"/>
          <a:ext cx="8229599" cy="459885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Table 12">
            <a:extLst>
              <a:ext uri="{FF2B5EF4-FFF2-40B4-BE49-F238E27FC236}">
                <a16:creationId xmlns:a16="http://schemas.microsoft.com/office/drawing/2014/main" id="{A156C31B-823E-603E-EE03-BD6AB294A519}"/>
              </a:ext>
            </a:extLst>
          </p:cNvPr>
          <p:cNvGraphicFramePr>
            <a:graphicFrameLocks noGrp="1"/>
          </p:cNvGraphicFramePr>
          <p:nvPr>
            <p:extLst>
              <p:ext uri="{D42A27DB-BD31-4B8C-83A1-F6EECF244321}">
                <p14:modId xmlns:p14="http://schemas.microsoft.com/office/powerpoint/2010/main" val="2177830631"/>
              </p:ext>
            </p:extLst>
          </p:nvPr>
        </p:nvGraphicFramePr>
        <p:xfrm>
          <a:off x="1768497" y="2174062"/>
          <a:ext cx="1714500" cy="1155700"/>
        </p:xfrm>
        <a:graphic>
          <a:graphicData uri="http://schemas.openxmlformats.org/drawingml/2006/table">
            <a:tbl>
              <a:tblPr/>
              <a:tblGrid>
                <a:gridCol w="1016000">
                  <a:extLst>
                    <a:ext uri="{9D8B030D-6E8A-4147-A177-3AD203B41FA5}">
                      <a16:colId xmlns:a16="http://schemas.microsoft.com/office/drawing/2014/main" val="987503612"/>
                    </a:ext>
                  </a:extLst>
                </a:gridCol>
                <a:gridCol w="698500">
                  <a:extLst>
                    <a:ext uri="{9D8B030D-6E8A-4147-A177-3AD203B41FA5}">
                      <a16:colId xmlns:a16="http://schemas.microsoft.com/office/drawing/2014/main" val="1353855720"/>
                    </a:ext>
                  </a:extLst>
                </a:gridCol>
              </a:tblGrid>
              <a:tr h="231140">
                <a:tc>
                  <a:txBody>
                    <a:bodyPr/>
                    <a:lstStyle/>
                    <a:p>
                      <a:pPr algn="l" fontAlgn="b">
                        <a:buNone/>
                      </a:pPr>
                      <a:r>
                        <a:rPr lang="en-US" sz="1400" b="0" i="0" u="none" strike="noStrike" dirty="0">
                          <a:effectLst/>
                          <a:latin typeface="Calibri" panose="020F0502020204030204" pitchFamily="34" charset="0"/>
                        </a:rPr>
                        <a:t>High</a:t>
                      </a:r>
                    </a:p>
                  </a:txBody>
                  <a:tcPr marL="7951" marR="7951" marT="7951" marB="0" anchor="b">
                    <a:lnL>
                      <a:noFill/>
                    </a:lnL>
                    <a:lnR>
                      <a:noFill/>
                    </a:lnR>
                    <a:lnT>
                      <a:noFill/>
                    </a:lnT>
                    <a:lnB>
                      <a:noFill/>
                    </a:lnB>
                    <a:solidFill>
                      <a:schemeClr val="bg1"/>
                    </a:solidFill>
                  </a:tcPr>
                </a:tc>
                <a:tc>
                  <a:txBody>
                    <a:bodyPr/>
                    <a:lstStyle/>
                    <a:p>
                      <a:pPr algn="r" fontAlgn="b">
                        <a:buNone/>
                      </a:pPr>
                      <a:r>
                        <a:rPr lang="en-US" sz="1400" b="0" i="0" u="none" strike="noStrike">
                          <a:effectLst/>
                          <a:latin typeface="Calibri" panose="020F0502020204030204" pitchFamily="34" charset="0"/>
                        </a:rPr>
                        <a:t>97.8</a:t>
                      </a:r>
                    </a:p>
                  </a:txBody>
                  <a:tcPr marL="7951" marR="7951" marT="7951" marB="0" anchor="b">
                    <a:lnL>
                      <a:noFill/>
                    </a:lnL>
                    <a:lnR>
                      <a:noFill/>
                    </a:lnR>
                    <a:lnT>
                      <a:noFill/>
                    </a:lnT>
                    <a:lnB>
                      <a:noFill/>
                    </a:lnB>
                    <a:solidFill>
                      <a:schemeClr val="bg1"/>
                    </a:solidFill>
                  </a:tcPr>
                </a:tc>
                <a:extLst>
                  <a:ext uri="{0D108BD9-81ED-4DB2-BD59-A6C34878D82A}">
                    <a16:rowId xmlns:a16="http://schemas.microsoft.com/office/drawing/2014/main" val="457345922"/>
                  </a:ext>
                </a:extLst>
              </a:tr>
              <a:tr h="231140">
                <a:tc>
                  <a:txBody>
                    <a:bodyPr/>
                    <a:lstStyle/>
                    <a:p>
                      <a:pPr algn="l" fontAlgn="b">
                        <a:buNone/>
                      </a:pPr>
                      <a:r>
                        <a:rPr lang="en-US" sz="1400" b="0" i="0" u="none" strike="noStrike" dirty="0">
                          <a:effectLst/>
                          <a:latin typeface="Calibri" panose="020F0502020204030204" pitchFamily="34" charset="0"/>
                        </a:rPr>
                        <a:t>Median</a:t>
                      </a:r>
                    </a:p>
                  </a:txBody>
                  <a:tcPr marL="7951" marR="7951" marT="7951" marB="0" anchor="b">
                    <a:lnL>
                      <a:noFill/>
                    </a:lnL>
                    <a:lnR>
                      <a:noFill/>
                    </a:lnR>
                    <a:lnT>
                      <a:noFill/>
                    </a:lnT>
                    <a:lnB>
                      <a:noFill/>
                    </a:lnB>
                    <a:solidFill>
                      <a:schemeClr val="bg1"/>
                    </a:solidFill>
                  </a:tcPr>
                </a:tc>
                <a:tc>
                  <a:txBody>
                    <a:bodyPr/>
                    <a:lstStyle/>
                    <a:p>
                      <a:pPr algn="r" fontAlgn="b">
                        <a:buNone/>
                      </a:pPr>
                      <a:r>
                        <a:rPr lang="en-US" sz="1400" b="0" i="0" u="none" strike="noStrike" dirty="0">
                          <a:effectLst/>
                          <a:latin typeface="Calibri" panose="020F0502020204030204" pitchFamily="34" charset="0"/>
                        </a:rPr>
                        <a:t>75.5</a:t>
                      </a:r>
                    </a:p>
                  </a:txBody>
                  <a:tcPr marL="7951" marR="7951" marT="7951" marB="0" anchor="b">
                    <a:lnL>
                      <a:noFill/>
                    </a:lnL>
                    <a:lnR>
                      <a:noFill/>
                    </a:lnR>
                    <a:lnT>
                      <a:noFill/>
                    </a:lnT>
                    <a:lnB>
                      <a:noFill/>
                    </a:lnB>
                    <a:solidFill>
                      <a:schemeClr val="bg1"/>
                    </a:solidFill>
                  </a:tcPr>
                </a:tc>
                <a:extLst>
                  <a:ext uri="{0D108BD9-81ED-4DB2-BD59-A6C34878D82A}">
                    <a16:rowId xmlns:a16="http://schemas.microsoft.com/office/drawing/2014/main" val="1058888568"/>
                  </a:ext>
                </a:extLst>
              </a:tr>
              <a:tr h="231140">
                <a:tc>
                  <a:txBody>
                    <a:bodyPr/>
                    <a:lstStyle/>
                    <a:p>
                      <a:pPr algn="l" fontAlgn="b">
                        <a:buNone/>
                      </a:pPr>
                      <a:r>
                        <a:rPr lang="en-US" sz="1400" b="0" i="0" u="none" strike="noStrike">
                          <a:effectLst/>
                          <a:latin typeface="Calibri" panose="020F0502020204030204" pitchFamily="34" charset="0"/>
                        </a:rPr>
                        <a:t>Mean</a:t>
                      </a:r>
                    </a:p>
                  </a:txBody>
                  <a:tcPr marL="7951" marR="7951" marT="7951" marB="0" anchor="b">
                    <a:lnL>
                      <a:noFill/>
                    </a:lnL>
                    <a:lnR>
                      <a:noFill/>
                    </a:lnR>
                    <a:lnT>
                      <a:noFill/>
                    </a:lnT>
                    <a:lnB>
                      <a:noFill/>
                    </a:lnB>
                    <a:solidFill>
                      <a:schemeClr val="bg1"/>
                    </a:solidFill>
                  </a:tcPr>
                </a:tc>
                <a:tc>
                  <a:txBody>
                    <a:bodyPr/>
                    <a:lstStyle/>
                    <a:p>
                      <a:pPr algn="r" fontAlgn="b">
                        <a:buNone/>
                      </a:pPr>
                      <a:r>
                        <a:rPr lang="en-US" sz="1400" b="0" i="0" u="none" strike="noStrike">
                          <a:effectLst/>
                          <a:latin typeface="Calibri" panose="020F0502020204030204" pitchFamily="34" charset="0"/>
                        </a:rPr>
                        <a:t>74.9</a:t>
                      </a:r>
                    </a:p>
                  </a:txBody>
                  <a:tcPr marL="7951" marR="7951" marT="7951" marB="0" anchor="b">
                    <a:lnL>
                      <a:noFill/>
                    </a:lnL>
                    <a:lnR>
                      <a:noFill/>
                    </a:lnR>
                    <a:lnT>
                      <a:noFill/>
                    </a:lnT>
                    <a:lnB>
                      <a:noFill/>
                    </a:lnB>
                    <a:solidFill>
                      <a:schemeClr val="bg1"/>
                    </a:solidFill>
                  </a:tcPr>
                </a:tc>
                <a:extLst>
                  <a:ext uri="{0D108BD9-81ED-4DB2-BD59-A6C34878D82A}">
                    <a16:rowId xmlns:a16="http://schemas.microsoft.com/office/drawing/2014/main" val="2678655021"/>
                  </a:ext>
                </a:extLst>
              </a:tr>
              <a:tr h="231140">
                <a:tc>
                  <a:txBody>
                    <a:bodyPr/>
                    <a:lstStyle/>
                    <a:p>
                      <a:pPr algn="l" fontAlgn="b">
                        <a:buNone/>
                      </a:pPr>
                      <a:r>
                        <a:rPr lang="en-US" sz="1400" b="0" i="0" u="none" strike="noStrike">
                          <a:effectLst/>
                          <a:latin typeface="Calibri" panose="020F0502020204030204" pitchFamily="34" charset="0"/>
                        </a:rPr>
                        <a:t>Minimum</a:t>
                      </a:r>
                    </a:p>
                  </a:txBody>
                  <a:tcPr marL="7951" marR="7951" marT="7951" marB="0" anchor="b">
                    <a:lnL>
                      <a:noFill/>
                    </a:lnL>
                    <a:lnR>
                      <a:noFill/>
                    </a:lnR>
                    <a:lnT>
                      <a:noFill/>
                    </a:lnT>
                    <a:lnB>
                      <a:noFill/>
                    </a:lnB>
                    <a:solidFill>
                      <a:schemeClr val="bg1"/>
                    </a:solidFill>
                  </a:tcPr>
                </a:tc>
                <a:tc>
                  <a:txBody>
                    <a:bodyPr/>
                    <a:lstStyle/>
                    <a:p>
                      <a:pPr algn="r" fontAlgn="b">
                        <a:buNone/>
                      </a:pPr>
                      <a:r>
                        <a:rPr lang="en-US" sz="1400" b="0" i="0" u="none" strike="noStrike">
                          <a:effectLst/>
                          <a:latin typeface="Calibri" panose="020F0502020204030204" pitchFamily="34" charset="0"/>
                        </a:rPr>
                        <a:t>52.5</a:t>
                      </a:r>
                    </a:p>
                  </a:txBody>
                  <a:tcPr marL="7951" marR="7951" marT="7951" marB="0" anchor="b">
                    <a:lnL>
                      <a:noFill/>
                    </a:lnL>
                    <a:lnR>
                      <a:noFill/>
                    </a:lnR>
                    <a:lnT>
                      <a:noFill/>
                    </a:lnT>
                    <a:lnB>
                      <a:noFill/>
                    </a:lnB>
                    <a:solidFill>
                      <a:schemeClr val="bg1"/>
                    </a:solidFill>
                  </a:tcPr>
                </a:tc>
                <a:extLst>
                  <a:ext uri="{0D108BD9-81ED-4DB2-BD59-A6C34878D82A}">
                    <a16:rowId xmlns:a16="http://schemas.microsoft.com/office/drawing/2014/main" val="3231630933"/>
                  </a:ext>
                </a:extLst>
              </a:tr>
              <a:tr h="231140">
                <a:tc>
                  <a:txBody>
                    <a:bodyPr/>
                    <a:lstStyle/>
                    <a:p>
                      <a:pPr algn="l" fontAlgn="b">
                        <a:buNone/>
                      </a:pPr>
                      <a:r>
                        <a:rPr lang="en-US" sz="1400" b="0" i="0" u="none" strike="noStrike">
                          <a:effectLst/>
                          <a:latin typeface="Calibri" panose="020F0502020204030204" pitchFamily="34" charset="0"/>
                        </a:rPr>
                        <a:t>Std deviation</a:t>
                      </a:r>
                    </a:p>
                  </a:txBody>
                  <a:tcPr marL="7951" marR="7951" marT="7951" marB="0" anchor="b">
                    <a:lnL>
                      <a:noFill/>
                    </a:lnL>
                    <a:lnR>
                      <a:noFill/>
                    </a:lnR>
                    <a:lnT>
                      <a:noFill/>
                    </a:lnT>
                    <a:lnB>
                      <a:noFill/>
                    </a:lnB>
                    <a:solidFill>
                      <a:schemeClr val="bg1"/>
                    </a:solidFill>
                  </a:tcPr>
                </a:tc>
                <a:tc>
                  <a:txBody>
                    <a:bodyPr/>
                    <a:lstStyle/>
                    <a:p>
                      <a:pPr algn="r" fontAlgn="b">
                        <a:buNone/>
                      </a:pPr>
                      <a:r>
                        <a:rPr lang="en-US" sz="1400" b="0" i="0" u="none" strike="noStrike" dirty="0">
                          <a:effectLst/>
                          <a:latin typeface="Calibri" panose="020F0502020204030204" pitchFamily="34" charset="0"/>
                        </a:rPr>
                        <a:t>9.6</a:t>
                      </a:r>
                    </a:p>
                  </a:txBody>
                  <a:tcPr marL="7951" marR="7951" marT="7951" marB="0" anchor="b">
                    <a:lnL>
                      <a:noFill/>
                    </a:lnL>
                    <a:lnR>
                      <a:noFill/>
                    </a:lnR>
                    <a:lnT>
                      <a:noFill/>
                    </a:lnT>
                    <a:lnB>
                      <a:noFill/>
                    </a:lnB>
                    <a:solidFill>
                      <a:schemeClr val="bg1"/>
                    </a:solidFill>
                  </a:tcPr>
                </a:tc>
                <a:extLst>
                  <a:ext uri="{0D108BD9-81ED-4DB2-BD59-A6C34878D82A}">
                    <a16:rowId xmlns:a16="http://schemas.microsoft.com/office/drawing/2014/main" val="2644262072"/>
                  </a:ext>
                </a:extLst>
              </a:tr>
            </a:tbl>
          </a:graphicData>
        </a:graphic>
      </p:graphicFrame>
    </p:spTree>
    <p:extLst>
      <p:ext uri="{BB962C8B-B14F-4D97-AF65-F5344CB8AC3E}">
        <p14:creationId xmlns:p14="http://schemas.microsoft.com/office/powerpoint/2010/main" val="699822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D7BCA-E73F-2F7B-CB55-96758CCFB6A7}"/>
              </a:ext>
            </a:extLst>
          </p:cNvPr>
          <p:cNvSpPr>
            <a:spLocks noGrp="1"/>
          </p:cNvSpPr>
          <p:nvPr>
            <p:ph type="sldNum" sz="quarter" idx="12"/>
          </p:nvPr>
        </p:nvSpPr>
        <p:spPr/>
        <p:txBody>
          <a:bodyPr/>
          <a:lstStyle/>
          <a:p>
            <a:fld id="{F8D59B09-23C8-46BA-B508-CE17BADF421E}" type="slidenum">
              <a:rPr lang="en-US" smtClean="0"/>
              <a:pPr/>
              <a:t>13</a:t>
            </a:fld>
            <a:endParaRPr lang="en-US"/>
          </a:p>
        </p:txBody>
      </p:sp>
      <p:pic>
        <p:nvPicPr>
          <p:cNvPr id="4" name="Picture 3">
            <a:extLst>
              <a:ext uri="{FF2B5EF4-FFF2-40B4-BE49-F238E27FC236}">
                <a16:creationId xmlns:a16="http://schemas.microsoft.com/office/drawing/2014/main" id="{E2978F27-E9D4-E6F1-E4EF-B17B44C30473}"/>
              </a:ext>
            </a:extLst>
          </p:cNvPr>
          <p:cNvPicPr>
            <a:picLocks noChangeAspect="1"/>
          </p:cNvPicPr>
          <p:nvPr/>
        </p:nvPicPr>
        <p:blipFill>
          <a:blip r:embed="rId2"/>
          <a:stretch>
            <a:fillRect/>
          </a:stretch>
        </p:blipFill>
        <p:spPr>
          <a:xfrm>
            <a:off x="288405" y="1349414"/>
            <a:ext cx="8567189" cy="3803832"/>
          </a:xfrm>
          <a:prstGeom prst="rect">
            <a:avLst/>
          </a:prstGeom>
        </p:spPr>
      </p:pic>
      <p:sp>
        <p:nvSpPr>
          <p:cNvPr id="5" name="TextBox 4">
            <a:extLst>
              <a:ext uri="{FF2B5EF4-FFF2-40B4-BE49-F238E27FC236}">
                <a16:creationId xmlns:a16="http://schemas.microsoft.com/office/drawing/2014/main" id="{ED65C3B7-7F62-420A-662C-EF4F0B91EA4F}"/>
              </a:ext>
            </a:extLst>
          </p:cNvPr>
          <p:cNvSpPr txBox="1"/>
          <p:nvPr/>
        </p:nvSpPr>
        <p:spPr>
          <a:xfrm>
            <a:off x="288406" y="574158"/>
            <a:ext cx="8567188" cy="369332"/>
          </a:xfrm>
          <a:prstGeom prst="rect">
            <a:avLst/>
          </a:prstGeom>
          <a:noFill/>
        </p:spPr>
        <p:txBody>
          <a:bodyPr wrap="square" rtlCol="0">
            <a:spAutoFit/>
          </a:bodyPr>
          <a:lstStyle/>
          <a:p>
            <a:r>
              <a:rPr lang="en-US" dirty="0"/>
              <a:t>The first 8 questions were new.  The rest were taken from the W25 midterm.</a:t>
            </a:r>
          </a:p>
        </p:txBody>
      </p:sp>
    </p:spTree>
    <p:extLst>
      <p:ext uri="{BB962C8B-B14F-4D97-AF65-F5344CB8AC3E}">
        <p14:creationId xmlns:p14="http://schemas.microsoft.com/office/powerpoint/2010/main" val="3016559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C3341C-DF1D-DF40-BE2E-CB51807BEBA5}"/>
              </a:ext>
            </a:extLst>
          </p:cNvPr>
          <p:cNvSpPr>
            <a:spLocks noGrp="1"/>
          </p:cNvSpPr>
          <p:nvPr>
            <p:ph type="sldNum" sz="quarter" idx="12"/>
          </p:nvPr>
        </p:nvSpPr>
        <p:spPr/>
        <p:txBody>
          <a:bodyPr/>
          <a:lstStyle/>
          <a:p>
            <a:fld id="{F8D59B09-23C8-46BA-B508-CE17BADF421E}" type="slidenum">
              <a:rPr lang="en-US" smtClean="0"/>
              <a:pPr/>
              <a:t>14</a:t>
            </a:fld>
            <a:endParaRPr lang="en-US"/>
          </a:p>
        </p:txBody>
      </p:sp>
      <p:sp>
        <p:nvSpPr>
          <p:cNvPr id="7" name="TextBox 6">
            <a:extLst>
              <a:ext uri="{FF2B5EF4-FFF2-40B4-BE49-F238E27FC236}">
                <a16:creationId xmlns:a16="http://schemas.microsoft.com/office/drawing/2014/main" id="{F65F5A0F-A948-51F8-6DAA-3042C98D5E02}"/>
              </a:ext>
            </a:extLst>
          </p:cNvPr>
          <p:cNvSpPr txBox="1"/>
          <p:nvPr/>
        </p:nvSpPr>
        <p:spPr>
          <a:xfrm>
            <a:off x="304800" y="1017728"/>
            <a:ext cx="2697491" cy="4454495"/>
          </a:xfrm>
          <a:prstGeom prst="rect">
            <a:avLst/>
          </a:prstGeom>
          <a:noFill/>
        </p:spPr>
        <p:txBody>
          <a:bodyPr wrap="square">
            <a:spAutoFit/>
          </a:bodyPr>
          <a:lstStyle/>
          <a:p>
            <a:r>
              <a:rPr lang="en-US" sz="1400" dirty="0">
                <a:effectLst/>
                <a:latin typeface="Verdana" panose="020B0604030504040204" pitchFamily="34" charset="0"/>
                <a:ea typeface="Calibri" panose="020F0502020204030204" pitchFamily="34" charset="0"/>
                <a:cs typeface="Times New Roman" panose="02020603050405020304" pitchFamily="18" charset="0"/>
              </a:rPr>
              <a:t>In July 1974, in “The UNIX Time-sharing System”, Dennis Ritchie and Ken Thompson wrote, “Perhaps the most important achievement of UNIX is to demonstrate that a powerful operating system for interactive use need not be expensive.”  UNIX could run on hardware costing as little as how much? (Adjusting for inflation, $100 then had the same buying power as $660 today.)</a:t>
            </a:r>
          </a:p>
          <a:p>
            <a:endParaRPr lang="en-US" sz="1400" dirty="0">
              <a:effectLst/>
              <a:latin typeface="Verdana" panose="020B0604030504040204" pitchFamily="34" charset="0"/>
              <a:ea typeface="Calibri" panose="020F0502020204030204" pitchFamily="34" charset="0"/>
              <a:cs typeface="Times New Roman" panose="02020603050405020304" pitchFamily="18" charset="0"/>
            </a:endParaRPr>
          </a:p>
          <a:p>
            <a:r>
              <a:rPr lang="en-US" sz="1400" dirty="0">
                <a:solidFill>
                  <a:srgbClr val="C00000"/>
                </a:solidFill>
              </a:rPr>
              <a:t>$40,000 in 1974.  (Equivalent to $264,000 today.)</a:t>
            </a:r>
          </a:p>
          <a:p>
            <a:endParaRPr lang="en-US" sz="1400" dirty="0"/>
          </a:p>
        </p:txBody>
      </p:sp>
      <p:pic>
        <p:nvPicPr>
          <p:cNvPr id="9" name="Picture 8">
            <a:extLst>
              <a:ext uri="{FF2B5EF4-FFF2-40B4-BE49-F238E27FC236}">
                <a16:creationId xmlns:a16="http://schemas.microsoft.com/office/drawing/2014/main" id="{568E740E-B8CD-8757-8D7E-5F16C1E092C7}"/>
              </a:ext>
            </a:extLst>
          </p:cNvPr>
          <p:cNvPicPr>
            <a:picLocks noChangeAspect="1"/>
          </p:cNvPicPr>
          <p:nvPr/>
        </p:nvPicPr>
        <p:blipFill>
          <a:blip r:embed="rId2"/>
          <a:stretch>
            <a:fillRect/>
          </a:stretch>
        </p:blipFill>
        <p:spPr>
          <a:xfrm>
            <a:off x="3002291" y="1017728"/>
            <a:ext cx="5836909" cy="4227667"/>
          </a:xfrm>
          <a:prstGeom prst="rect">
            <a:avLst/>
          </a:prstGeom>
        </p:spPr>
      </p:pic>
    </p:spTree>
    <p:extLst>
      <p:ext uri="{BB962C8B-B14F-4D97-AF65-F5344CB8AC3E}">
        <p14:creationId xmlns:p14="http://schemas.microsoft.com/office/powerpoint/2010/main" val="2191165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AE786-3721-9001-DFD5-59FB982C0AD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8429C0-17F4-3E0F-3D6B-F299B4E7FA59}"/>
              </a:ext>
            </a:extLst>
          </p:cNvPr>
          <p:cNvSpPr>
            <a:spLocks noGrp="1"/>
          </p:cNvSpPr>
          <p:nvPr>
            <p:ph type="sldNum" sz="quarter" idx="12"/>
          </p:nvPr>
        </p:nvSpPr>
        <p:spPr/>
        <p:txBody>
          <a:bodyPr/>
          <a:lstStyle/>
          <a:p>
            <a:fld id="{F8D59B09-23C8-46BA-B508-CE17BADF421E}" type="slidenum">
              <a:rPr lang="en-US" smtClean="0"/>
              <a:pPr/>
              <a:t>15</a:t>
            </a:fld>
            <a:endParaRPr lang="en-US"/>
          </a:p>
        </p:txBody>
      </p:sp>
      <p:sp>
        <p:nvSpPr>
          <p:cNvPr id="7" name="TextBox 6">
            <a:extLst>
              <a:ext uri="{FF2B5EF4-FFF2-40B4-BE49-F238E27FC236}">
                <a16:creationId xmlns:a16="http://schemas.microsoft.com/office/drawing/2014/main" id="{C376AB8E-253B-8A09-EF69-2BA6B4C0349A}"/>
              </a:ext>
            </a:extLst>
          </p:cNvPr>
          <p:cNvSpPr txBox="1"/>
          <p:nvPr/>
        </p:nvSpPr>
        <p:spPr>
          <a:xfrm>
            <a:off x="304800" y="1017728"/>
            <a:ext cx="2697491" cy="3539430"/>
          </a:xfrm>
          <a:prstGeom prst="rect">
            <a:avLst/>
          </a:prstGeom>
          <a:noFill/>
        </p:spPr>
        <p:txBody>
          <a:bodyPr wrap="square">
            <a:spAutoFit/>
          </a:bodyPr>
          <a:lstStyle/>
          <a:p>
            <a:r>
              <a:rPr lang="en-US" sz="1400" dirty="0">
                <a:effectLst/>
                <a:ea typeface="Calibri" panose="020F0502020204030204" pitchFamily="34" charset="0"/>
                <a:cs typeface="Times New Roman" panose="02020603050405020304" pitchFamily="18" charset="0"/>
              </a:rPr>
              <a:t>In July 1974, in “The UNIX Time-sharing System”, Dennis Ritchie and Ken Thompson wrote, “Perhaps the most important achievement of UNIX is to demonstrate that a powerful operating system for interactive use need not be expensive.”  UNIX could run on hardware costing as little as how much? (Adjusting for inflation, $100 then had the same buying power as $660 today.)</a:t>
            </a:r>
          </a:p>
          <a:p>
            <a:endParaRPr lang="en-US" sz="1400" dirty="0">
              <a:effectLst/>
              <a:ea typeface="Calibri" panose="020F0502020204030204" pitchFamily="34" charset="0"/>
              <a:cs typeface="Times New Roman" panose="02020603050405020304" pitchFamily="18" charset="0"/>
            </a:endParaRPr>
          </a:p>
          <a:p>
            <a:r>
              <a:rPr lang="en-US" sz="1400" dirty="0">
                <a:solidFill>
                  <a:srgbClr val="C00000"/>
                </a:solidFill>
              </a:rPr>
              <a:t>$40,000 in 1974.  (Equivalent to $264,000 today.)</a:t>
            </a:r>
          </a:p>
          <a:p>
            <a:endParaRPr lang="en-US" sz="1400" dirty="0"/>
          </a:p>
        </p:txBody>
      </p:sp>
      <p:pic>
        <p:nvPicPr>
          <p:cNvPr id="9" name="Picture 8">
            <a:extLst>
              <a:ext uri="{FF2B5EF4-FFF2-40B4-BE49-F238E27FC236}">
                <a16:creationId xmlns:a16="http://schemas.microsoft.com/office/drawing/2014/main" id="{2CABD960-AEE8-3417-00C7-E5BDE714B149}"/>
              </a:ext>
            </a:extLst>
          </p:cNvPr>
          <p:cNvPicPr>
            <a:picLocks noChangeAspect="1"/>
          </p:cNvPicPr>
          <p:nvPr/>
        </p:nvPicPr>
        <p:blipFill>
          <a:blip r:embed="rId2"/>
          <a:stretch>
            <a:fillRect/>
          </a:stretch>
        </p:blipFill>
        <p:spPr>
          <a:xfrm>
            <a:off x="3002291" y="1017728"/>
            <a:ext cx="5836909" cy="4227667"/>
          </a:xfrm>
          <a:prstGeom prst="rect">
            <a:avLst/>
          </a:prstGeom>
        </p:spPr>
      </p:pic>
    </p:spTree>
    <p:extLst>
      <p:ext uri="{BB962C8B-B14F-4D97-AF65-F5344CB8AC3E}">
        <p14:creationId xmlns:p14="http://schemas.microsoft.com/office/powerpoint/2010/main" val="3604582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87F6E7-D16C-2FE2-40E8-896C3073570F}"/>
              </a:ext>
            </a:extLst>
          </p:cNvPr>
          <p:cNvSpPr>
            <a:spLocks noGrp="1"/>
          </p:cNvSpPr>
          <p:nvPr>
            <p:ph type="sldNum" sz="quarter" idx="12"/>
          </p:nvPr>
        </p:nvSpPr>
        <p:spPr/>
        <p:txBody>
          <a:bodyPr/>
          <a:lstStyle/>
          <a:p>
            <a:fld id="{F8D59B09-23C8-46BA-B508-CE17BADF421E}" type="slidenum">
              <a:rPr lang="en-US" smtClean="0"/>
              <a:pPr/>
              <a:t>16</a:t>
            </a:fld>
            <a:endParaRPr lang="en-US"/>
          </a:p>
        </p:txBody>
      </p:sp>
      <p:pic>
        <p:nvPicPr>
          <p:cNvPr id="4" name="Picture 3">
            <a:extLst>
              <a:ext uri="{FF2B5EF4-FFF2-40B4-BE49-F238E27FC236}">
                <a16:creationId xmlns:a16="http://schemas.microsoft.com/office/drawing/2014/main" id="{BA09010E-419A-D199-12F4-BDB2BFDD2D15}"/>
              </a:ext>
            </a:extLst>
          </p:cNvPr>
          <p:cNvPicPr>
            <a:picLocks noChangeAspect="1"/>
          </p:cNvPicPr>
          <p:nvPr/>
        </p:nvPicPr>
        <p:blipFill>
          <a:blip r:embed="rId2"/>
          <a:stretch>
            <a:fillRect/>
          </a:stretch>
        </p:blipFill>
        <p:spPr>
          <a:xfrm>
            <a:off x="1292583" y="1142893"/>
            <a:ext cx="6558833" cy="5107764"/>
          </a:xfrm>
          <a:prstGeom prst="rect">
            <a:avLst/>
          </a:prstGeom>
        </p:spPr>
      </p:pic>
      <p:sp>
        <p:nvSpPr>
          <p:cNvPr id="5" name="TextBox 4">
            <a:extLst>
              <a:ext uri="{FF2B5EF4-FFF2-40B4-BE49-F238E27FC236}">
                <a16:creationId xmlns:a16="http://schemas.microsoft.com/office/drawing/2014/main" id="{527A3118-1863-C272-465C-8ADF9FCA0214}"/>
              </a:ext>
            </a:extLst>
          </p:cNvPr>
          <p:cNvSpPr txBox="1"/>
          <p:nvPr/>
        </p:nvSpPr>
        <p:spPr>
          <a:xfrm>
            <a:off x="1292583" y="411126"/>
            <a:ext cx="6504626" cy="646331"/>
          </a:xfrm>
          <a:prstGeom prst="rect">
            <a:avLst/>
          </a:prstGeom>
          <a:noFill/>
        </p:spPr>
        <p:txBody>
          <a:bodyPr wrap="square" rtlCol="0">
            <a:spAutoFit/>
          </a:bodyPr>
          <a:lstStyle/>
          <a:p>
            <a:r>
              <a:rPr lang="en-US" dirty="0"/>
              <a:t>Unix ran on a PDP-11/40.  This is what some of you thought you could buy for $5 (or less!) in 1974.</a:t>
            </a:r>
          </a:p>
        </p:txBody>
      </p:sp>
    </p:spTree>
    <p:extLst>
      <p:ext uri="{BB962C8B-B14F-4D97-AF65-F5344CB8AC3E}">
        <p14:creationId xmlns:p14="http://schemas.microsoft.com/office/powerpoint/2010/main" val="474288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21196-3F0E-38AD-4B68-6B38D0FF9AE5}"/>
            </a:ext>
          </a:extLst>
        </p:cNvPr>
        <p:cNvGrpSpPr/>
        <p:nvPr/>
      </p:nvGrpSpPr>
      <p:grpSpPr>
        <a:xfrm>
          <a:off x="0" y="0"/>
          <a:ext cx="0" cy="0"/>
          <a:chOff x="0" y="0"/>
          <a:chExt cx="0" cy="0"/>
        </a:xfrm>
      </p:grpSpPr>
      <p:pic>
        <p:nvPicPr>
          <p:cNvPr id="5122" name="Picture 2" descr="IBM 360">
            <a:extLst>
              <a:ext uri="{FF2B5EF4-FFF2-40B4-BE49-F238E27FC236}">
                <a16:creationId xmlns:a16="http://schemas.microsoft.com/office/drawing/2014/main" id="{CAC4A774-3433-0604-F1A2-99386B4B93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2583" y="1142893"/>
            <a:ext cx="6561188" cy="519036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350F9433-CFD6-5EFE-EC8F-0E543C70D034}"/>
              </a:ext>
            </a:extLst>
          </p:cNvPr>
          <p:cNvSpPr>
            <a:spLocks noGrp="1"/>
          </p:cNvSpPr>
          <p:nvPr>
            <p:ph type="sldNum" sz="quarter" idx="12"/>
          </p:nvPr>
        </p:nvSpPr>
        <p:spPr/>
        <p:txBody>
          <a:bodyPr/>
          <a:lstStyle/>
          <a:p>
            <a:fld id="{F8D59B09-23C8-46BA-B508-CE17BADF421E}" type="slidenum">
              <a:rPr lang="en-US" smtClean="0"/>
              <a:pPr/>
              <a:t>17</a:t>
            </a:fld>
            <a:endParaRPr lang="en-US"/>
          </a:p>
        </p:txBody>
      </p:sp>
      <p:sp>
        <p:nvSpPr>
          <p:cNvPr id="5" name="TextBox 4">
            <a:extLst>
              <a:ext uri="{FF2B5EF4-FFF2-40B4-BE49-F238E27FC236}">
                <a16:creationId xmlns:a16="http://schemas.microsoft.com/office/drawing/2014/main" id="{2E2B1183-43C3-E944-60BA-383F7DBA26B5}"/>
              </a:ext>
            </a:extLst>
          </p:cNvPr>
          <p:cNvSpPr txBox="1"/>
          <p:nvPr/>
        </p:nvSpPr>
        <p:spPr>
          <a:xfrm>
            <a:off x="1292583" y="411126"/>
            <a:ext cx="6504626" cy="646331"/>
          </a:xfrm>
          <a:prstGeom prst="rect">
            <a:avLst/>
          </a:prstGeom>
          <a:noFill/>
        </p:spPr>
        <p:txBody>
          <a:bodyPr wrap="square" rtlCol="0">
            <a:spAutoFit/>
          </a:bodyPr>
          <a:lstStyle/>
          <a:p>
            <a:r>
              <a:rPr lang="en-US" dirty="0"/>
              <a:t>This is what most computers looked like in 1974.  That’s why the PDP-11 seemed inexpensive.</a:t>
            </a:r>
          </a:p>
        </p:txBody>
      </p:sp>
    </p:spTree>
    <p:extLst>
      <p:ext uri="{BB962C8B-B14F-4D97-AF65-F5344CB8AC3E}">
        <p14:creationId xmlns:p14="http://schemas.microsoft.com/office/powerpoint/2010/main" val="3063058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5B631-043A-9496-37FD-585F50B9E03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7FBA03-B232-537A-8390-F4ECE592CB7D}"/>
              </a:ext>
            </a:extLst>
          </p:cNvPr>
          <p:cNvSpPr>
            <a:spLocks noGrp="1"/>
          </p:cNvSpPr>
          <p:nvPr>
            <p:ph type="sldNum" sz="quarter" idx="12"/>
          </p:nvPr>
        </p:nvSpPr>
        <p:spPr/>
        <p:txBody>
          <a:bodyPr/>
          <a:lstStyle/>
          <a:p>
            <a:fld id="{F8D59B09-23C8-46BA-B508-CE17BADF421E}" type="slidenum">
              <a:rPr lang="en-US" smtClean="0"/>
              <a:pPr/>
              <a:t>18</a:t>
            </a:fld>
            <a:endParaRPr lang="en-US"/>
          </a:p>
        </p:txBody>
      </p:sp>
      <p:sp>
        <p:nvSpPr>
          <p:cNvPr id="7" name="TextBox 6">
            <a:extLst>
              <a:ext uri="{FF2B5EF4-FFF2-40B4-BE49-F238E27FC236}">
                <a16:creationId xmlns:a16="http://schemas.microsoft.com/office/drawing/2014/main" id="{1D6F4279-D6AC-B64D-4FBA-518E21FB63D3}"/>
              </a:ext>
            </a:extLst>
          </p:cNvPr>
          <p:cNvSpPr txBox="1"/>
          <p:nvPr/>
        </p:nvSpPr>
        <p:spPr>
          <a:xfrm>
            <a:off x="304801" y="1017728"/>
            <a:ext cx="2610088" cy="3302481"/>
          </a:xfrm>
          <a:prstGeom prst="rect">
            <a:avLst/>
          </a:prstGeom>
          <a:noFill/>
        </p:spPr>
        <p:txBody>
          <a:bodyPr wrap="square">
            <a:spAutoFit/>
          </a:bodyPr>
          <a:lstStyle/>
          <a:p>
            <a:r>
              <a:rPr lang="en-US" sz="1400" dirty="0"/>
              <a:t>What are overlong sequences and why are they prohibited?  Can you give an example and why it might be a problem?</a:t>
            </a:r>
          </a:p>
          <a:p>
            <a:endParaRPr lang="en-US" sz="1400" dirty="0">
              <a:effectLst/>
              <a:ea typeface="Calibri" panose="020F0502020204030204" pitchFamily="34" charset="0"/>
              <a:cs typeface="Times New Roman" panose="02020603050405020304" pitchFamily="18" charset="0"/>
            </a:endParaRPr>
          </a:p>
          <a:p>
            <a:r>
              <a:rPr lang="en-US" sz="1400" dirty="0">
                <a:solidFill>
                  <a:srgbClr val="C00000"/>
                </a:solidFill>
              </a:rPr>
              <a:t>An overlong sequence is a UTF-8 character encoding that uses more bytes with extra high order zeros than is needed.  They’re prohibited as security risks.  For example, encoding a / as a two-byte overlong character has been used to bypass security filters that only check for the standard one-byte encoding.</a:t>
            </a:r>
            <a:endParaRPr lang="en-US" sz="1400" dirty="0"/>
          </a:p>
        </p:txBody>
      </p:sp>
      <p:pic>
        <p:nvPicPr>
          <p:cNvPr id="9" name="Picture 8">
            <a:extLst>
              <a:ext uri="{FF2B5EF4-FFF2-40B4-BE49-F238E27FC236}">
                <a16:creationId xmlns:a16="http://schemas.microsoft.com/office/drawing/2014/main" id="{0070AAF9-6A7D-E333-A8F7-FDFAB447C47B}"/>
              </a:ext>
            </a:extLst>
          </p:cNvPr>
          <p:cNvPicPr>
            <a:picLocks noChangeAspect="1"/>
          </p:cNvPicPr>
          <p:nvPr/>
        </p:nvPicPr>
        <p:blipFill>
          <a:blip r:embed="rId2"/>
          <a:stretch>
            <a:fillRect/>
          </a:stretch>
        </p:blipFill>
        <p:spPr>
          <a:xfrm>
            <a:off x="3002291" y="1017728"/>
            <a:ext cx="5836909" cy="4227667"/>
          </a:xfrm>
          <a:prstGeom prst="rect">
            <a:avLst/>
          </a:prstGeom>
        </p:spPr>
      </p:pic>
      <p:pic>
        <p:nvPicPr>
          <p:cNvPr id="4" name="Picture 3">
            <a:extLst>
              <a:ext uri="{FF2B5EF4-FFF2-40B4-BE49-F238E27FC236}">
                <a16:creationId xmlns:a16="http://schemas.microsoft.com/office/drawing/2014/main" id="{F32DD4D2-A882-9C63-311B-090F7ED7F13A}"/>
              </a:ext>
            </a:extLst>
          </p:cNvPr>
          <p:cNvPicPr>
            <a:picLocks noChangeAspect="1"/>
          </p:cNvPicPr>
          <p:nvPr/>
        </p:nvPicPr>
        <p:blipFill>
          <a:blip r:embed="rId3"/>
          <a:stretch>
            <a:fillRect/>
          </a:stretch>
        </p:blipFill>
        <p:spPr>
          <a:xfrm>
            <a:off x="2914888" y="1074391"/>
            <a:ext cx="5832164" cy="4114340"/>
          </a:xfrm>
          <a:prstGeom prst="rect">
            <a:avLst/>
          </a:prstGeom>
        </p:spPr>
      </p:pic>
    </p:spTree>
    <p:extLst>
      <p:ext uri="{BB962C8B-B14F-4D97-AF65-F5344CB8AC3E}">
        <p14:creationId xmlns:p14="http://schemas.microsoft.com/office/powerpoint/2010/main" val="1684656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0C5DA-1EBA-EB9E-6EBC-E220EEFF38A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D2B86FC-71BE-40A8-6703-2FC97D5C691D}"/>
              </a:ext>
            </a:extLst>
          </p:cNvPr>
          <p:cNvPicPr>
            <a:picLocks noChangeAspect="1"/>
          </p:cNvPicPr>
          <p:nvPr/>
        </p:nvPicPr>
        <p:blipFill>
          <a:blip r:embed="rId2"/>
          <a:stretch>
            <a:fillRect/>
          </a:stretch>
        </p:blipFill>
        <p:spPr>
          <a:xfrm>
            <a:off x="3002291" y="1017727"/>
            <a:ext cx="6003629" cy="4259384"/>
          </a:xfrm>
          <a:prstGeom prst="rect">
            <a:avLst/>
          </a:prstGeom>
        </p:spPr>
      </p:pic>
      <p:sp>
        <p:nvSpPr>
          <p:cNvPr id="2" name="Slide Number Placeholder 1">
            <a:extLst>
              <a:ext uri="{FF2B5EF4-FFF2-40B4-BE49-F238E27FC236}">
                <a16:creationId xmlns:a16="http://schemas.microsoft.com/office/drawing/2014/main" id="{343C24BB-3491-B701-BEB5-4919D8597132}"/>
              </a:ext>
            </a:extLst>
          </p:cNvPr>
          <p:cNvSpPr>
            <a:spLocks noGrp="1"/>
          </p:cNvSpPr>
          <p:nvPr>
            <p:ph type="sldNum" sz="quarter" idx="12"/>
          </p:nvPr>
        </p:nvSpPr>
        <p:spPr/>
        <p:txBody>
          <a:bodyPr/>
          <a:lstStyle/>
          <a:p>
            <a:fld id="{F8D59B09-23C8-46BA-B508-CE17BADF421E}" type="slidenum">
              <a:rPr lang="en-US" smtClean="0"/>
              <a:pPr/>
              <a:t>19</a:t>
            </a:fld>
            <a:endParaRPr lang="en-US"/>
          </a:p>
        </p:txBody>
      </p:sp>
      <p:sp>
        <p:nvSpPr>
          <p:cNvPr id="7" name="TextBox 6">
            <a:extLst>
              <a:ext uri="{FF2B5EF4-FFF2-40B4-BE49-F238E27FC236}">
                <a16:creationId xmlns:a16="http://schemas.microsoft.com/office/drawing/2014/main" id="{BB3B40F5-1848-DBCF-8FA9-9C479E132085}"/>
              </a:ext>
            </a:extLst>
          </p:cNvPr>
          <p:cNvSpPr txBox="1"/>
          <p:nvPr/>
        </p:nvSpPr>
        <p:spPr>
          <a:xfrm>
            <a:off x="304801" y="1017728"/>
            <a:ext cx="2610088" cy="3315733"/>
          </a:xfrm>
          <a:prstGeom prst="rect">
            <a:avLst/>
          </a:prstGeom>
          <a:noFill/>
        </p:spPr>
        <p:txBody>
          <a:bodyPr wrap="square">
            <a:spAutoFit/>
          </a:bodyPr>
          <a:lstStyle/>
          <a:p>
            <a:r>
              <a:rPr lang="en-US" sz="1400" dirty="0"/>
              <a:t>Word locations can be numbered from (a) the start of the document or (b) the start of the index.  Which is better and why?</a:t>
            </a:r>
          </a:p>
          <a:p>
            <a:endParaRPr lang="en-US" sz="1400" dirty="0">
              <a:effectLst/>
              <a:ea typeface="Calibri" panose="020F0502020204030204" pitchFamily="34" charset="0"/>
              <a:cs typeface="Times New Roman" panose="02020603050405020304" pitchFamily="18" charset="0"/>
            </a:endParaRPr>
          </a:p>
          <a:p>
            <a:r>
              <a:rPr lang="en-US" sz="1400" dirty="0">
                <a:solidFill>
                  <a:srgbClr val="C00000"/>
                </a:solidFill>
              </a:rPr>
              <a:t>It’s better to go with start of index because the deltas when crossing document boundaries will be smaller and will need shorter UTF-8 encodings.  (If you go with start of document, the high order document bits changing causes a large delta.)  This is important because search time is linear with index size.</a:t>
            </a:r>
            <a:endParaRPr lang="en-US" sz="1400" dirty="0"/>
          </a:p>
        </p:txBody>
      </p:sp>
    </p:spTree>
    <p:extLst>
      <p:ext uri="{BB962C8B-B14F-4D97-AF65-F5344CB8AC3E}">
        <p14:creationId xmlns:p14="http://schemas.microsoft.com/office/powerpoint/2010/main" val="3044150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0B820-CBB8-D435-98D4-6D5AF432477B}"/>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0B5789F1-BAB0-70F0-9A3A-538E219F7851}"/>
              </a:ext>
            </a:extLst>
          </p:cNvPr>
          <p:cNvPicPr>
            <a:picLocks noChangeAspect="1"/>
          </p:cNvPicPr>
          <p:nvPr/>
        </p:nvPicPr>
        <p:blipFill>
          <a:blip r:embed="rId2"/>
          <a:stretch>
            <a:fillRect/>
          </a:stretch>
        </p:blipFill>
        <p:spPr>
          <a:xfrm>
            <a:off x="2909718" y="1006578"/>
            <a:ext cx="5929482" cy="3895531"/>
          </a:xfrm>
          <a:prstGeom prst="rect">
            <a:avLst/>
          </a:prstGeom>
        </p:spPr>
      </p:pic>
      <p:pic>
        <p:nvPicPr>
          <p:cNvPr id="12" name="Picture 11">
            <a:extLst>
              <a:ext uri="{FF2B5EF4-FFF2-40B4-BE49-F238E27FC236}">
                <a16:creationId xmlns:a16="http://schemas.microsoft.com/office/drawing/2014/main" id="{27740434-3FB5-2348-DEC7-C068B951009F}"/>
              </a:ext>
            </a:extLst>
          </p:cNvPr>
          <p:cNvPicPr>
            <a:picLocks noChangeAspect="1"/>
          </p:cNvPicPr>
          <p:nvPr/>
        </p:nvPicPr>
        <p:blipFill>
          <a:blip r:embed="rId2"/>
          <a:stretch>
            <a:fillRect/>
          </a:stretch>
        </p:blipFill>
        <p:spPr>
          <a:xfrm>
            <a:off x="2914888" y="1017726"/>
            <a:ext cx="5998459" cy="3940848"/>
          </a:xfrm>
          <a:prstGeom prst="rect">
            <a:avLst/>
          </a:prstGeom>
        </p:spPr>
      </p:pic>
      <p:sp>
        <p:nvSpPr>
          <p:cNvPr id="2" name="Slide Number Placeholder 1">
            <a:extLst>
              <a:ext uri="{FF2B5EF4-FFF2-40B4-BE49-F238E27FC236}">
                <a16:creationId xmlns:a16="http://schemas.microsoft.com/office/drawing/2014/main" id="{0F935B6A-BBB3-5DDF-1CB9-D07105684BD1}"/>
              </a:ext>
            </a:extLst>
          </p:cNvPr>
          <p:cNvSpPr>
            <a:spLocks noGrp="1"/>
          </p:cNvSpPr>
          <p:nvPr>
            <p:ph type="sldNum" sz="quarter" idx="12"/>
          </p:nvPr>
        </p:nvSpPr>
        <p:spPr/>
        <p:txBody>
          <a:bodyPr/>
          <a:lstStyle/>
          <a:p>
            <a:fld id="{F8D59B09-23C8-46BA-B508-CE17BADF421E}" type="slidenum">
              <a:rPr lang="en-US" smtClean="0"/>
              <a:pPr/>
              <a:t>20</a:t>
            </a:fld>
            <a:endParaRPr lang="en-US"/>
          </a:p>
        </p:txBody>
      </p:sp>
      <p:sp>
        <p:nvSpPr>
          <p:cNvPr id="7" name="TextBox 6">
            <a:extLst>
              <a:ext uri="{FF2B5EF4-FFF2-40B4-BE49-F238E27FC236}">
                <a16:creationId xmlns:a16="http://schemas.microsoft.com/office/drawing/2014/main" id="{5BF8D7C9-C5F8-0575-4E78-1DBB784F7FA2}"/>
              </a:ext>
            </a:extLst>
          </p:cNvPr>
          <p:cNvSpPr txBox="1"/>
          <p:nvPr/>
        </p:nvSpPr>
        <p:spPr>
          <a:xfrm>
            <a:off x="304800" y="1017727"/>
            <a:ext cx="2610088" cy="4401205"/>
          </a:xfrm>
          <a:prstGeom prst="rect">
            <a:avLst/>
          </a:prstGeom>
          <a:noFill/>
        </p:spPr>
        <p:txBody>
          <a:bodyPr wrap="square">
            <a:spAutoFit/>
          </a:bodyPr>
          <a:lstStyle/>
          <a:p>
            <a:r>
              <a:rPr lang="en-US" sz="1400" dirty="0"/>
              <a:t>You read an HTTP page with LinuxGetUrl and it returns a redirect to an HTTPS page but it’s the wrong one.  But if you type the same HTTP URL into your browser, it works.  What’s going on and why?  How does this relate to your project?</a:t>
            </a:r>
          </a:p>
          <a:p>
            <a:endParaRPr lang="en-US" sz="1400" dirty="0">
              <a:effectLst/>
              <a:ea typeface="Calibri" panose="020F0502020204030204" pitchFamily="34" charset="0"/>
              <a:cs typeface="Times New Roman" panose="02020603050405020304" pitchFamily="18" charset="0"/>
            </a:endParaRPr>
          </a:p>
          <a:p>
            <a:r>
              <a:rPr lang="en-US" sz="1400" dirty="0">
                <a:solidFill>
                  <a:srgbClr val="C00000"/>
                </a:solidFill>
              </a:rPr>
              <a:t>Your browser isn’t bothering to try the HTTP version.  It’s automatically trying the HTTPS version first and only falling back to HTTP if HTTPS doesn’t work.  They probably assume most sites now support HTTPS but that there are a lot old links out there that still say HTTP.  It might not be a bad idea for your crawler to do this as well.</a:t>
            </a:r>
            <a:endParaRPr lang="en-US" sz="1400" dirty="0"/>
          </a:p>
        </p:txBody>
      </p:sp>
    </p:spTree>
    <p:extLst>
      <p:ext uri="{BB962C8B-B14F-4D97-AF65-F5344CB8AC3E}">
        <p14:creationId xmlns:p14="http://schemas.microsoft.com/office/powerpoint/2010/main" val="77588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7CEED-8AF7-1A6F-24C0-ABA14F461ED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581BBCB-4D87-6F4E-FA4C-8A20430D606C}"/>
              </a:ext>
            </a:extLst>
          </p:cNvPr>
          <p:cNvPicPr>
            <a:picLocks noChangeAspect="1"/>
          </p:cNvPicPr>
          <p:nvPr/>
        </p:nvPicPr>
        <p:blipFill>
          <a:blip r:embed="rId2"/>
          <a:stretch>
            <a:fillRect/>
          </a:stretch>
        </p:blipFill>
        <p:spPr>
          <a:xfrm>
            <a:off x="2909718" y="1017726"/>
            <a:ext cx="5923518" cy="4087733"/>
          </a:xfrm>
          <a:prstGeom prst="rect">
            <a:avLst/>
          </a:prstGeom>
        </p:spPr>
      </p:pic>
      <p:sp>
        <p:nvSpPr>
          <p:cNvPr id="2" name="Slide Number Placeholder 1">
            <a:extLst>
              <a:ext uri="{FF2B5EF4-FFF2-40B4-BE49-F238E27FC236}">
                <a16:creationId xmlns:a16="http://schemas.microsoft.com/office/drawing/2014/main" id="{03402804-BC82-1CBB-491D-6FEDC90A0BBD}"/>
              </a:ext>
            </a:extLst>
          </p:cNvPr>
          <p:cNvSpPr>
            <a:spLocks noGrp="1"/>
          </p:cNvSpPr>
          <p:nvPr>
            <p:ph type="sldNum" sz="quarter" idx="12"/>
          </p:nvPr>
        </p:nvSpPr>
        <p:spPr/>
        <p:txBody>
          <a:bodyPr/>
          <a:lstStyle/>
          <a:p>
            <a:fld id="{F8D59B09-23C8-46BA-B508-CE17BADF421E}" type="slidenum">
              <a:rPr lang="en-US" smtClean="0"/>
              <a:pPr/>
              <a:t>21</a:t>
            </a:fld>
            <a:endParaRPr lang="en-US" dirty="0"/>
          </a:p>
        </p:txBody>
      </p:sp>
      <p:sp>
        <p:nvSpPr>
          <p:cNvPr id="7" name="TextBox 6">
            <a:extLst>
              <a:ext uri="{FF2B5EF4-FFF2-40B4-BE49-F238E27FC236}">
                <a16:creationId xmlns:a16="http://schemas.microsoft.com/office/drawing/2014/main" id="{51AF4291-5B5D-15B7-77B4-168820DCF5DD}"/>
              </a:ext>
            </a:extLst>
          </p:cNvPr>
          <p:cNvSpPr txBox="1"/>
          <p:nvPr/>
        </p:nvSpPr>
        <p:spPr>
          <a:xfrm>
            <a:off x="304800" y="1017727"/>
            <a:ext cx="2610088" cy="3323987"/>
          </a:xfrm>
          <a:prstGeom prst="rect">
            <a:avLst/>
          </a:prstGeom>
          <a:noFill/>
        </p:spPr>
        <p:txBody>
          <a:bodyPr wrap="square">
            <a:spAutoFit/>
          </a:bodyPr>
          <a:lstStyle/>
          <a:p>
            <a:r>
              <a:rPr lang="en-US" sz="1400" dirty="0"/>
              <a:t>You observe that “LinuxTinyServer 5000 .” works.  But “LinuxTinyServer 80 .” fails.  Why is that?</a:t>
            </a:r>
          </a:p>
          <a:p>
            <a:endParaRPr lang="en-US" sz="1400" dirty="0">
              <a:effectLst/>
              <a:ea typeface="Calibri" panose="020F0502020204030204" pitchFamily="34" charset="0"/>
              <a:cs typeface="Times New Roman" panose="02020603050405020304" pitchFamily="18" charset="0"/>
            </a:endParaRPr>
          </a:p>
          <a:p>
            <a:r>
              <a:rPr lang="en-US" sz="1400" dirty="0">
                <a:solidFill>
                  <a:srgbClr val="C00000"/>
                </a:solidFill>
              </a:rPr>
              <a:t>Under Linux, ports 0 to 1023 are privileged.  Only processes running with root (superuser) privileges can bind to these ports.  This is to prevent unprivileged users from creating a malicious HTTP port 80, HTTPS port 443, or other server masquerading as a legitimate system application.</a:t>
            </a:r>
            <a:endParaRPr lang="en-US" sz="1400" dirty="0"/>
          </a:p>
        </p:txBody>
      </p:sp>
    </p:spTree>
    <p:extLst>
      <p:ext uri="{BB962C8B-B14F-4D97-AF65-F5344CB8AC3E}">
        <p14:creationId xmlns:p14="http://schemas.microsoft.com/office/powerpoint/2010/main" val="3297689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D8152-969C-ECB0-01AA-5CA821BBA3D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5AE5192-D9DF-E456-FF46-F05ECB0772C5}"/>
              </a:ext>
            </a:extLst>
          </p:cNvPr>
          <p:cNvPicPr>
            <a:picLocks noChangeAspect="1"/>
          </p:cNvPicPr>
          <p:nvPr/>
        </p:nvPicPr>
        <p:blipFill>
          <a:blip r:embed="rId2"/>
          <a:stretch>
            <a:fillRect/>
          </a:stretch>
        </p:blipFill>
        <p:spPr>
          <a:xfrm>
            <a:off x="2909718" y="1017726"/>
            <a:ext cx="5921210" cy="4218958"/>
          </a:xfrm>
          <a:prstGeom prst="rect">
            <a:avLst/>
          </a:prstGeom>
        </p:spPr>
      </p:pic>
      <p:sp>
        <p:nvSpPr>
          <p:cNvPr id="2" name="Slide Number Placeholder 1">
            <a:extLst>
              <a:ext uri="{FF2B5EF4-FFF2-40B4-BE49-F238E27FC236}">
                <a16:creationId xmlns:a16="http://schemas.microsoft.com/office/drawing/2014/main" id="{F56D4266-F839-BBB1-CE08-1252EDD01896}"/>
              </a:ext>
            </a:extLst>
          </p:cNvPr>
          <p:cNvSpPr>
            <a:spLocks noGrp="1"/>
          </p:cNvSpPr>
          <p:nvPr>
            <p:ph type="sldNum" sz="quarter" idx="12"/>
          </p:nvPr>
        </p:nvSpPr>
        <p:spPr/>
        <p:txBody>
          <a:bodyPr/>
          <a:lstStyle/>
          <a:p>
            <a:fld id="{F8D59B09-23C8-46BA-B508-CE17BADF421E}" type="slidenum">
              <a:rPr lang="en-US" smtClean="0"/>
              <a:pPr/>
              <a:t>22</a:t>
            </a:fld>
            <a:endParaRPr lang="en-US" dirty="0"/>
          </a:p>
        </p:txBody>
      </p:sp>
      <p:sp>
        <p:nvSpPr>
          <p:cNvPr id="7" name="TextBox 6">
            <a:extLst>
              <a:ext uri="{FF2B5EF4-FFF2-40B4-BE49-F238E27FC236}">
                <a16:creationId xmlns:a16="http://schemas.microsoft.com/office/drawing/2014/main" id="{21AF5792-41AA-E22B-B5A5-A64610AA9959}"/>
              </a:ext>
            </a:extLst>
          </p:cNvPr>
          <p:cNvSpPr txBox="1"/>
          <p:nvPr/>
        </p:nvSpPr>
        <p:spPr>
          <a:xfrm>
            <a:off x="304800" y="1017727"/>
            <a:ext cx="2610088" cy="4616648"/>
          </a:xfrm>
          <a:prstGeom prst="rect">
            <a:avLst/>
          </a:prstGeom>
          <a:noFill/>
        </p:spPr>
        <p:txBody>
          <a:bodyPr wrap="square">
            <a:spAutoFit/>
          </a:bodyPr>
          <a:lstStyle/>
          <a:p>
            <a:r>
              <a:rPr lang="en-US" sz="1400" dirty="0"/>
              <a:t>An HTML form might use GET or POST to return what’s been typed by the user.  What’s the difference, is one better than the other for a search engine webpage, and why?</a:t>
            </a:r>
          </a:p>
          <a:p>
            <a:endParaRPr lang="en-US" sz="1400" dirty="0">
              <a:effectLst/>
              <a:ea typeface="Calibri" panose="020F0502020204030204" pitchFamily="34" charset="0"/>
              <a:cs typeface="Times New Roman" panose="02020603050405020304" pitchFamily="18" charset="0"/>
            </a:endParaRPr>
          </a:p>
          <a:p>
            <a:r>
              <a:rPr lang="en-US" sz="1400" dirty="0">
                <a:solidFill>
                  <a:srgbClr val="C00000"/>
                </a:solidFill>
              </a:rPr>
              <a:t>GET returns whatever’s been typed as a query string in the URL.  Everything after the “?” is the query string, giving name=value pairs separated by ampersands. POST returns the same information but as content in the HTTP message. GET is better for a search engine because you can give the URL to someone else and they can get the same result without having to retype the query into the form.</a:t>
            </a:r>
            <a:endParaRPr lang="en-US" sz="1400" dirty="0"/>
          </a:p>
        </p:txBody>
      </p:sp>
    </p:spTree>
    <p:extLst>
      <p:ext uri="{BB962C8B-B14F-4D97-AF65-F5344CB8AC3E}">
        <p14:creationId xmlns:p14="http://schemas.microsoft.com/office/powerpoint/2010/main" val="4220990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61FEE-6526-F9D9-F75B-C73601CFA12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2AA7A33-A962-D8EF-F088-74860790C0B3}"/>
              </a:ext>
            </a:extLst>
          </p:cNvPr>
          <p:cNvPicPr>
            <a:picLocks noChangeAspect="1"/>
          </p:cNvPicPr>
          <p:nvPr/>
        </p:nvPicPr>
        <p:blipFill>
          <a:blip r:embed="rId2"/>
          <a:stretch>
            <a:fillRect/>
          </a:stretch>
        </p:blipFill>
        <p:spPr>
          <a:xfrm>
            <a:off x="2915278" y="1013418"/>
            <a:ext cx="5915650" cy="4223266"/>
          </a:xfrm>
          <a:prstGeom prst="rect">
            <a:avLst/>
          </a:prstGeom>
        </p:spPr>
      </p:pic>
      <p:sp>
        <p:nvSpPr>
          <p:cNvPr id="2" name="Slide Number Placeholder 1">
            <a:extLst>
              <a:ext uri="{FF2B5EF4-FFF2-40B4-BE49-F238E27FC236}">
                <a16:creationId xmlns:a16="http://schemas.microsoft.com/office/drawing/2014/main" id="{802037CD-184B-B17C-D6AC-612912993F11}"/>
              </a:ext>
            </a:extLst>
          </p:cNvPr>
          <p:cNvSpPr>
            <a:spLocks noGrp="1"/>
          </p:cNvSpPr>
          <p:nvPr>
            <p:ph type="sldNum" sz="quarter" idx="12"/>
          </p:nvPr>
        </p:nvSpPr>
        <p:spPr/>
        <p:txBody>
          <a:bodyPr/>
          <a:lstStyle/>
          <a:p>
            <a:fld id="{F8D59B09-23C8-46BA-B508-CE17BADF421E}" type="slidenum">
              <a:rPr lang="en-US" smtClean="0"/>
              <a:pPr/>
              <a:t>23</a:t>
            </a:fld>
            <a:endParaRPr lang="en-US"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7D6128D-C104-AB60-3FEA-8CF617437278}"/>
                  </a:ext>
                </a:extLst>
              </p:cNvPr>
              <p:cNvSpPr txBox="1"/>
              <p:nvPr/>
            </p:nvSpPr>
            <p:spPr>
              <a:xfrm>
                <a:off x="304800" y="1017727"/>
                <a:ext cx="2610088" cy="5047536"/>
              </a:xfrm>
              <a:prstGeom prst="rect">
                <a:avLst/>
              </a:prstGeom>
              <a:noFill/>
            </p:spPr>
            <p:txBody>
              <a:bodyPr wrap="square">
                <a:spAutoFit/>
              </a:bodyPr>
              <a:lstStyle/>
              <a:p>
                <a:r>
                  <a:rPr lang="en-US" sz="1400" dirty="0"/>
                  <a:t>Suppose you have developed a formula for calculating static rank as a linear combination, S = </a:t>
                </a:r>
                <a14:m>
                  <m:oMath xmlns:m="http://schemas.openxmlformats.org/officeDocument/2006/math">
                    <m:nary>
                      <m:naryPr>
                        <m:chr m:val="∑"/>
                        <m:limLoc m:val="undOvr"/>
                        <m:subHide m:val="on"/>
                        <m:supHide m:val="on"/>
                        <m:ctrlPr>
                          <a:rPr lang="en-US" sz="1400" i="1">
                            <a:latin typeface="Cambria Math" panose="02040503050406030204" pitchFamily="18" charset="0"/>
                          </a:rPr>
                        </m:ctrlPr>
                      </m:naryPr>
                      <m:sub/>
                      <m:sup/>
                      <m:e>
                        <m:sSub>
                          <m:sSubPr>
                            <m:ctrlPr>
                              <a:rPr lang="en-US" sz="1400" i="1">
                                <a:latin typeface="Cambria Math" panose="02040503050406030204" pitchFamily="18" charset="0"/>
                              </a:rPr>
                            </m:ctrlPr>
                          </m:sSubPr>
                          <m:e>
                            <m:r>
                              <a:rPr lang="en-US" sz="1400" i="1">
                                <a:latin typeface="Cambria Math" panose="02040503050406030204" pitchFamily="18" charset="0"/>
                              </a:rPr>
                              <m:t>𝑎</m:t>
                            </m:r>
                          </m:e>
                          <m:sub>
                            <m:r>
                              <a:rPr lang="en-US" sz="1400" i="1">
                                <a:latin typeface="Cambria Math" panose="02040503050406030204" pitchFamily="18" charset="0"/>
                              </a:rPr>
                              <m:t>𝑖</m:t>
                            </m:r>
                          </m:sub>
                        </m:sSub>
                        <m:sSub>
                          <m:sSubPr>
                            <m:ctrlPr>
                              <a:rPr lang="en-US" sz="1400" i="1">
                                <a:latin typeface="Cambria Math" panose="02040503050406030204" pitchFamily="18" charset="0"/>
                              </a:rPr>
                            </m:ctrlPr>
                          </m:sSubPr>
                          <m:e>
                            <m:r>
                              <a:rPr lang="en-US" sz="1400" i="1">
                                <a:latin typeface="Cambria Math" panose="02040503050406030204" pitchFamily="18" charset="0"/>
                              </a:rPr>
                              <m:t>𝑥</m:t>
                            </m:r>
                          </m:e>
                          <m:sub>
                            <m:r>
                              <a:rPr lang="en-US" sz="1400" i="1">
                                <a:latin typeface="Cambria Math" panose="02040503050406030204" pitchFamily="18" charset="0"/>
                              </a:rPr>
                              <m:t>𝑖</m:t>
                            </m:r>
                          </m:sub>
                        </m:sSub>
                      </m:e>
                    </m:nary>
                  </m:oMath>
                </a14:m>
                <a:r>
                  <a:rPr lang="en-US" sz="1400" dirty="0"/>
                  <a:t>, where the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𝑥</m:t>
                        </m:r>
                      </m:e>
                      <m:sub>
                        <m:r>
                          <a:rPr lang="en-US" sz="1400" i="1">
                            <a:latin typeface="Cambria Math" panose="02040503050406030204" pitchFamily="18" charset="0"/>
                          </a:rPr>
                          <m:t>𝑖</m:t>
                        </m:r>
                      </m:sub>
                    </m:sSub>
                  </m:oMath>
                </a14:m>
                <a:r>
                  <a:rPr lang="en-US" sz="1400" dirty="0"/>
                  <a:t> represent various heuristics, e.g., short URL, and the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𝑎</m:t>
                        </m:r>
                      </m:e>
                      <m:sub>
                        <m:r>
                          <a:rPr lang="en-US" sz="1400" i="1">
                            <a:latin typeface="Cambria Math" panose="02040503050406030204" pitchFamily="18" charset="0"/>
                          </a:rPr>
                          <m:t>𝑖</m:t>
                        </m:r>
                      </m:sub>
                    </m:sSub>
                  </m:oMath>
                </a14:m>
                <a:r>
                  <a:rPr lang="en-US" sz="1400" dirty="0"/>
                  <a:t>  represent the relative weights.  Is it worth writing the S values into the index to save time recalculating them when you need them later?</a:t>
                </a:r>
                <a:endParaRPr lang="en-US" sz="1100" dirty="0">
                  <a:effectLst/>
                  <a:ea typeface="Calibri" panose="020F0502020204030204" pitchFamily="34" charset="0"/>
                  <a:cs typeface="Times New Roman" panose="02020603050405020304" pitchFamily="18" charset="0"/>
                </a:endParaRPr>
              </a:p>
              <a:p>
                <a:endParaRPr lang="en-US" sz="1400" dirty="0">
                  <a:solidFill>
                    <a:srgbClr val="C00000"/>
                  </a:solidFill>
                </a:endParaRPr>
              </a:p>
              <a:p>
                <a:r>
                  <a:rPr lang="en-US" sz="1400" dirty="0">
                    <a:solidFill>
                      <a:srgbClr val="C00000"/>
                    </a:solidFill>
                  </a:rPr>
                  <a:t>No, this is not helpful.  You should store only raw data, e.g., URL length, not a heuristic test like short URL, and definitely not the S values.  You’ll want to experiment and revise your weightings and your heuristics to tune your ranker once everything is running, instantly making any S values stored in your index out of date.  And anyway, calculating a simple sum of products is fast. </a:t>
                </a:r>
                <a:endParaRPr lang="en-US" sz="1400" dirty="0"/>
              </a:p>
            </p:txBody>
          </p:sp>
        </mc:Choice>
        <mc:Fallback xmlns="">
          <p:sp>
            <p:nvSpPr>
              <p:cNvPr id="7" name="TextBox 6">
                <a:extLst>
                  <a:ext uri="{FF2B5EF4-FFF2-40B4-BE49-F238E27FC236}">
                    <a16:creationId xmlns:a16="http://schemas.microsoft.com/office/drawing/2014/main" id="{27D6128D-C104-AB60-3FEA-8CF617437278}"/>
                  </a:ext>
                </a:extLst>
              </p:cNvPr>
              <p:cNvSpPr txBox="1">
                <a:spLocks noRot="1" noChangeAspect="1" noMove="1" noResize="1" noEditPoints="1" noAdjustHandles="1" noChangeArrowheads="1" noChangeShapeType="1" noTextEdit="1"/>
              </p:cNvSpPr>
              <p:nvPr/>
            </p:nvSpPr>
            <p:spPr>
              <a:xfrm>
                <a:off x="304800" y="1017727"/>
                <a:ext cx="2610088" cy="5047536"/>
              </a:xfrm>
              <a:prstGeom prst="rect">
                <a:avLst/>
              </a:prstGeom>
              <a:blipFill>
                <a:blip r:embed="rId3"/>
                <a:stretch>
                  <a:fillRect l="-8645" t="-242" r="-1636" b="-242"/>
                </a:stretch>
              </a:blipFill>
            </p:spPr>
            <p:txBody>
              <a:bodyPr/>
              <a:lstStyle/>
              <a:p>
                <a:r>
                  <a:rPr lang="en-US">
                    <a:noFill/>
                  </a:rPr>
                  <a:t> </a:t>
                </a:r>
              </a:p>
            </p:txBody>
          </p:sp>
        </mc:Fallback>
      </mc:AlternateContent>
    </p:spTree>
    <p:extLst>
      <p:ext uri="{BB962C8B-B14F-4D97-AF65-F5344CB8AC3E}">
        <p14:creationId xmlns:p14="http://schemas.microsoft.com/office/powerpoint/2010/main" val="2031377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37B82-A741-D997-389F-5DE665AF30C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C07A5F0-A8FE-AC01-B0EC-B16C3BE5F6E0}"/>
              </a:ext>
            </a:extLst>
          </p:cNvPr>
          <p:cNvPicPr>
            <a:picLocks noChangeAspect="1"/>
          </p:cNvPicPr>
          <p:nvPr/>
        </p:nvPicPr>
        <p:blipFill>
          <a:blip r:embed="rId2"/>
          <a:stretch>
            <a:fillRect/>
          </a:stretch>
        </p:blipFill>
        <p:spPr>
          <a:xfrm>
            <a:off x="2914888" y="1013418"/>
            <a:ext cx="5915650" cy="4255725"/>
          </a:xfrm>
          <a:prstGeom prst="rect">
            <a:avLst/>
          </a:prstGeom>
        </p:spPr>
      </p:pic>
      <p:sp>
        <p:nvSpPr>
          <p:cNvPr id="2" name="Slide Number Placeholder 1">
            <a:extLst>
              <a:ext uri="{FF2B5EF4-FFF2-40B4-BE49-F238E27FC236}">
                <a16:creationId xmlns:a16="http://schemas.microsoft.com/office/drawing/2014/main" id="{8B09E3BB-1D25-3AA5-7210-CB435D595D73}"/>
              </a:ext>
            </a:extLst>
          </p:cNvPr>
          <p:cNvSpPr>
            <a:spLocks noGrp="1"/>
          </p:cNvSpPr>
          <p:nvPr>
            <p:ph type="sldNum" sz="quarter" idx="12"/>
          </p:nvPr>
        </p:nvSpPr>
        <p:spPr/>
        <p:txBody>
          <a:bodyPr/>
          <a:lstStyle/>
          <a:p>
            <a:fld id="{F8D59B09-23C8-46BA-B508-CE17BADF421E}" type="slidenum">
              <a:rPr lang="en-US" smtClean="0"/>
              <a:pPr/>
              <a:t>24</a:t>
            </a:fld>
            <a:endParaRPr lang="en-US" dirty="0"/>
          </a:p>
        </p:txBody>
      </p:sp>
      <p:sp>
        <p:nvSpPr>
          <p:cNvPr id="7" name="TextBox 6">
            <a:extLst>
              <a:ext uri="{FF2B5EF4-FFF2-40B4-BE49-F238E27FC236}">
                <a16:creationId xmlns:a16="http://schemas.microsoft.com/office/drawing/2014/main" id="{23BF4C6D-5CB7-BB0D-A9B8-9D9A56DFBA75}"/>
              </a:ext>
            </a:extLst>
          </p:cNvPr>
          <p:cNvSpPr txBox="1"/>
          <p:nvPr/>
        </p:nvSpPr>
        <p:spPr>
          <a:xfrm>
            <a:off x="304800" y="1017727"/>
            <a:ext cx="2610088" cy="4401205"/>
          </a:xfrm>
          <a:prstGeom prst="rect">
            <a:avLst/>
          </a:prstGeom>
          <a:noFill/>
        </p:spPr>
        <p:txBody>
          <a:bodyPr wrap="square">
            <a:spAutoFit/>
          </a:bodyPr>
          <a:lstStyle/>
          <a:p>
            <a:r>
              <a:rPr lang="en-US" sz="1400" dirty="0"/>
              <a:t>Once you have your engine working on a single machine, what changes will you need to make to distribute it across multiple machines?</a:t>
            </a:r>
          </a:p>
          <a:p>
            <a:endParaRPr lang="en-US" sz="1400" dirty="0">
              <a:solidFill>
                <a:srgbClr val="C00000"/>
              </a:solidFill>
            </a:endParaRPr>
          </a:p>
          <a:p>
            <a:r>
              <a:rPr lang="en-US" sz="1400" dirty="0">
                <a:solidFill>
                  <a:srgbClr val="C00000"/>
                </a:solidFill>
              </a:rPr>
              <a:t>When the front end gets a query, it should broadcast it to the sibling machines and then merge what they send back with the local results.</a:t>
            </a:r>
          </a:p>
          <a:p>
            <a:endParaRPr lang="en-US" sz="1400" dirty="0">
              <a:solidFill>
                <a:srgbClr val="C00000"/>
              </a:solidFill>
            </a:endParaRPr>
          </a:p>
          <a:p>
            <a:r>
              <a:rPr lang="en-US" sz="1400" dirty="0">
                <a:solidFill>
                  <a:srgbClr val="C00000"/>
                </a:solidFill>
              </a:rPr>
              <a:t>When the crawler finds a URL, it should decide which machine gets it, e.g., by hashing the URL modulo number of machines.  It should crawl only its own slice of the web and send URLs in the other slices to the appropriate machines.</a:t>
            </a:r>
          </a:p>
        </p:txBody>
      </p:sp>
    </p:spTree>
    <p:extLst>
      <p:ext uri="{BB962C8B-B14F-4D97-AF65-F5344CB8AC3E}">
        <p14:creationId xmlns:p14="http://schemas.microsoft.com/office/powerpoint/2010/main" val="3683685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9F6C5-ED88-0653-9731-7D1CC2F08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39701-43D5-5942-3827-0C6C95E3F45E}"/>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78391656-1198-E7EC-CEBC-4CF40A091816}"/>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midterm course eval</a:t>
            </a:r>
          </a:p>
          <a:p>
            <a:pPr marL="514350" indent="-514350">
              <a:buFont typeface="+mj-lt"/>
              <a:buAutoNum type="arabicPeriod"/>
            </a:pPr>
            <a:r>
              <a:rPr lang="en-US" dirty="0">
                <a:solidFill>
                  <a:schemeClr val="bg1">
                    <a:lumMod val="75000"/>
                  </a:schemeClr>
                </a:solidFill>
              </a:rPr>
              <a:t>exam review</a:t>
            </a:r>
          </a:p>
          <a:p>
            <a:pPr marL="514350" indent="-514350">
              <a:buFont typeface="+mj-lt"/>
              <a:buAutoNum type="arabicPeriod"/>
            </a:pPr>
            <a:r>
              <a:rPr lang="en-US" dirty="0">
                <a:solidFill>
                  <a:srgbClr val="C00000"/>
                </a:solidFill>
              </a:rPr>
              <a:t>robots.txt</a:t>
            </a:r>
          </a:p>
          <a:p>
            <a:pPr marL="514350" indent="-514350">
              <a:buFont typeface="+mj-lt"/>
              <a:buAutoNum type="arabicPeriod"/>
            </a:pPr>
            <a:r>
              <a:rPr lang="en-US" dirty="0"/>
              <a:t>the frontier</a:t>
            </a:r>
          </a:p>
          <a:p>
            <a:pPr marL="514350" indent="-514350">
              <a:buFont typeface="+mj-lt"/>
              <a:buAutoNum type="arabicPeriod"/>
            </a:pPr>
            <a:r>
              <a:rPr lang="en-US" dirty="0"/>
              <a:t>distributing your engine</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8F719C18-34B1-DAB1-B4E6-7A3845071AF5}"/>
              </a:ext>
            </a:extLst>
          </p:cNvPr>
          <p:cNvSpPr>
            <a:spLocks noGrp="1"/>
          </p:cNvSpPr>
          <p:nvPr>
            <p:ph type="sldNum" sz="quarter" idx="12"/>
          </p:nvPr>
        </p:nvSpPr>
        <p:spPr/>
        <p:txBody>
          <a:bodyPr/>
          <a:lstStyle/>
          <a:p>
            <a:fld id="{F8D59B09-23C8-46BA-B508-CE17BADF421E}" type="slidenum">
              <a:rPr lang="en-US" smtClean="0"/>
              <a:pPr/>
              <a:t>25</a:t>
            </a:fld>
            <a:endParaRPr lang="en-US"/>
          </a:p>
        </p:txBody>
      </p:sp>
    </p:spTree>
    <p:extLst>
      <p:ext uri="{BB962C8B-B14F-4D97-AF65-F5344CB8AC3E}">
        <p14:creationId xmlns:p14="http://schemas.microsoft.com/office/powerpoint/2010/main" val="3782544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69B5C-DF81-7FDB-B786-CF9B9C4B7961}"/>
              </a:ext>
            </a:extLst>
          </p:cNvPr>
          <p:cNvSpPr>
            <a:spLocks noGrp="1"/>
          </p:cNvSpPr>
          <p:nvPr>
            <p:ph type="title"/>
          </p:nvPr>
        </p:nvSpPr>
        <p:spPr/>
        <p:txBody>
          <a:bodyPr/>
          <a:lstStyle/>
          <a:p>
            <a:r>
              <a:rPr lang="en-US" dirty="0"/>
              <a:t>robots.txt</a:t>
            </a:r>
          </a:p>
        </p:txBody>
      </p:sp>
      <p:sp>
        <p:nvSpPr>
          <p:cNvPr id="3" name="Content Placeholder 2">
            <a:extLst>
              <a:ext uri="{FF2B5EF4-FFF2-40B4-BE49-F238E27FC236}">
                <a16:creationId xmlns:a16="http://schemas.microsoft.com/office/drawing/2014/main" id="{BD7E9801-6686-2A65-36E0-A684DE13F18B}"/>
              </a:ext>
            </a:extLst>
          </p:cNvPr>
          <p:cNvSpPr>
            <a:spLocks noGrp="1"/>
          </p:cNvSpPr>
          <p:nvPr>
            <p:ph idx="1"/>
          </p:nvPr>
        </p:nvSpPr>
        <p:spPr/>
        <p:txBody>
          <a:bodyPr/>
          <a:lstStyle/>
          <a:p>
            <a:r>
              <a:rPr lang="en-US" dirty="0"/>
              <a:t>File at root of domain which specifies whether robot crawlers are allowed or disallowed from accessing various parts of a website.</a:t>
            </a:r>
          </a:p>
          <a:p>
            <a:r>
              <a:rPr lang="en-US" dirty="0"/>
              <a:t>Applies only to paths within the protocol, host and port where it’s posted.</a:t>
            </a:r>
          </a:p>
        </p:txBody>
      </p:sp>
      <p:sp>
        <p:nvSpPr>
          <p:cNvPr id="4" name="Slide Number Placeholder 3">
            <a:extLst>
              <a:ext uri="{FF2B5EF4-FFF2-40B4-BE49-F238E27FC236}">
                <a16:creationId xmlns:a16="http://schemas.microsoft.com/office/drawing/2014/main" id="{7A3C31C6-338F-9CCE-DD62-0EA80B4E84AE}"/>
              </a:ext>
            </a:extLst>
          </p:cNvPr>
          <p:cNvSpPr>
            <a:spLocks noGrp="1"/>
          </p:cNvSpPr>
          <p:nvPr>
            <p:ph type="sldNum" sz="quarter" idx="12"/>
          </p:nvPr>
        </p:nvSpPr>
        <p:spPr/>
        <p:txBody>
          <a:bodyPr/>
          <a:lstStyle/>
          <a:p>
            <a:fld id="{F8D59B09-23C8-46BA-B508-CE17BADF421E}" type="slidenum">
              <a:rPr lang="en-US" smtClean="0"/>
              <a:pPr/>
              <a:t>26</a:t>
            </a:fld>
            <a:endParaRPr lang="en-US"/>
          </a:p>
        </p:txBody>
      </p:sp>
    </p:spTree>
    <p:extLst>
      <p:ext uri="{BB962C8B-B14F-4D97-AF65-F5344CB8AC3E}">
        <p14:creationId xmlns:p14="http://schemas.microsoft.com/office/powerpoint/2010/main" val="3893756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C2FCE-189B-CBEE-CDB3-049091DF263E}"/>
              </a:ext>
            </a:extLst>
          </p:cNvPr>
          <p:cNvSpPr>
            <a:spLocks noGrp="1"/>
          </p:cNvSpPr>
          <p:nvPr>
            <p:ph type="title"/>
          </p:nvPr>
        </p:nvSpPr>
        <p:spPr/>
        <p:txBody>
          <a:bodyPr/>
          <a:lstStyle/>
          <a:p>
            <a:r>
              <a:rPr lang="en-US" dirty="0"/>
              <a:t>robots.txt</a:t>
            </a:r>
          </a:p>
        </p:txBody>
      </p:sp>
      <p:sp>
        <p:nvSpPr>
          <p:cNvPr id="3" name="Content Placeholder 2">
            <a:extLst>
              <a:ext uri="{FF2B5EF4-FFF2-40B4-BE49-F238E27FC236}">
                <a16:creationId xmlns:a16="http://schemas.microsoft.com/office/drawing/2014/main" id="{5D000B07-0BD1-3CF1-5963-2ADBAD552872}"/>
              </a:ext>
            </a:extLst>
          </p:cNvPr>
          <p:cNvSpPr>
            <a:spLocks noGrp="1"/>
          </p:cNvSpPr>
          <p:nvPr>
            <p:ph idx="1"/>
          </p:nvPr>
        </p:nvSpPr>
        <p:spPr/>
        <p:txBody>
          <a:bodyPr/>
          <a:lstStyle/>
          <a:p>
            <a:r>
              <a:rPr lang="en-US" dirty="0"/>
              <a:t>Example:  https://umich.edu/robots.txt</a:t>
            </a:r>
          </a:p>
          <a:p>
            <a:endParaRPr lang="en-US" dirty="0"/>
          </a:p>
          <a:p>
            <a:pPr>
              <a:spcBef>
                <a:spcPts val="0"/>
              </a:spcBef>
            </a:pPr>
            <a:r>
              <a:rPr lang="en-US" dirty="0">
                <a:latin typeface="Consolas" panose="020B0609020204030204" pitchFamily="49" charset="0"/>
              </a:rPr>
              <a:t>User-agent: *</a:t>
            </a:r>
          </a:p>
          <a:p>
            <a:pPr>
              <a:spcBef>
                <a:spcPts val="0"/>
              </a:spcBef>
            </a:pPr>
            <a:r>
              <a:rPr lang="en-US" dirty="0">
                <a:latin typeface="Consolas" panose="020B0609020204030204" pitchFamily="49" charset="0"/>
              </a:rPr>
              <a:t>Disallow: /admin/</a:t>
            </a:r>
          </a:p>
          <a:p>
            <a:pPr>
              <a:spcBef>
                <a:spcPts val="0"/>
              </a:spcBef>
            </a:pPr>
            <a:r>
              <a:rPr lang="en-US" dirty="0">
                <a:latin typeface="Consolas" panose="020B0609020204030204" pitchFamily="49" charset="0"/>
              </a:rPr>
              <a:t>Disallow: /announcements/</a:t>
            </a:r>
          </a:p>
          <a:p>
            <a:pPr>
              <a:spcBef>
                <a:spcPts val="0"/>
              </a:spcBef>
            </a:pPr>
            <a:r>
              <a:rPr lang="en-US" dirty="0">
                <a:latin typeface="Consolas" panose="020B0609020204030204" pitchFamily="49" charset="0"/>
              </a:rPr>
              <a:t>Disallow: /</a:t>
            </a:r>
            <a:r>
              <a:rPr lang="en-US" dirty="0" err="1">
                <a:latin typeface="Consolas" panose="020B0609020204030204" pitchFamily="49" charset="0"/>
              </a:rPr>
              <a:t>pingtest</a:t>
            </a:r>
            <a:r>
              <a:rPr lang="en-US" dirty="0">
                <a:latin typeface="Consolas" panose="020B0609020204030204" pitchFamily="49" charset="0"/>
              </a:rPr>
              <a:t>/</a:t>
            </a:r>
          </a:p>
          <a:p>
            <a:pPr>
              <a:spcBef>
                <a:spcPts val="0"/>
              </a:spcBef>
            </a:pPr>
            <a:r>
              <a:rPr lang="en-US" dirty="0">
                <a:latin typeface="Consolas" panose="020B0609020204030204" pitchFamily="49" charset="0"/>
              </a:rPr>
              <a:t>Disallow: /search</a:t>
            </a:r>
          </a:p>
        </p:txBody>
      </p:sp>
      <p:sp>
        <p:nvSpPr>
          <p:cNvPr id="4" name="Slide Number Placeholder 3">
            <a:extLst>
              <a:ext uri="{FF2B5EF4-FFF2-40B4-BE49-F238E27FC236}">
                <a16:creationId xmlns:a16="http://schemas.microsoft.com/office/drawing/2014/main" id="{F3B0E746-4FCA-C5C9-7965-582A6EBFAF68}"/>
              </a:ext>
            </a:extLst>
          </p:cNvPr>
          <p:cNvSpPr>
            <a:spLocks noGrp="1"/>
          </p:cNvSpPr>
          <p:nvPr>
            <p:ph type="sldNum" sz="quarter" idx="12"/>
          </p:nvPr>
        </p:nvSpPr>
        <p:spPr/>
        <p:txBody>
          <a:bodyPr/>
          <a:lstStyle/>
          <a:p>
            <a:fld id="{F8D59B09-23C8-46BA-B508-CE17BADF421E}" type="slidenum">
              <a:rPr lang="en-US" smtClean="0"/>
              <a:pPr/>
              <a:t>27</a:t>
            </a:fld>
            <a:endParaRPr lang="en-US"/>
          </a:p>
        </p:txBody>
      </p:sp>
    </p:spTree>
    <p:extLst>
      <p:ext uri="{BB962C8B-B14F-4D97-AF65-F5344CB8AC3E}">
        <p14:creationId xmlns:p14="http://schemas.microsoft.com/office/powerpoint/2010/main" val="2145611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4680C-59E1-C1B8-BD26-EEACEF645C62}"/>
              </a:ext>
            </a:extLst>
          </p:cNvPr>
          <p:cNvSpPr>
            <a:spLocks noGrp="1"/>
          </p:cNvSpPr>
          <p:nvPr>
            <p:ph type="title"/>
          </p:nvPr>
        </p:nvSpPr>
        <p:spPr/>
        <p:txBody>
          <a:bodyPr/>
          <a:lstStyle/>
          <a:p>
            <a:r>
              <a:rPr lang="en-US" dirty="0"/>
              <a:t>robots.txt</a:t>
            </a:r>
          </a:p>
        </p:txBody>
      </p:sp>
      <p:sp>
        <p:nvSpPr>
          <p:cNvPr id="3" name="Content Placeholder 2">
            <a:extLst>
              <a:ext uri="{FF2B5EF4-FFF2-40B4-BE49-F238E27FC236}">
                <a16:creationId xmlns:a16="http://schemas.microsoft.com/office/drawing/2014/main" id="{672E351B-2992-A32F-378C-839D9CC83A29}"/>
              </a:ext>
            </a:extLst>
          </p:cNvPr>
          <p:cNvSpPr>
            <a:spLocks noGrp="1"/>
          </p:cNvSpPr>
          <p:nvPr>
            <p:ph idx="1"/>
          </p:nvPr>
        </p:nvSpPr>
        <p:spPr/>
        <p:txBody>
          <a:bodyPr/>
          <a:lstStyle/>
          <a:p>
            <a:r>
              <a:rPr lang="en-US" dirty="0"/>
              <a:t>Expected to be encoded as Utf-8.</a:t>
            </a:r>
          </a:p>
          <a:p>
            <a:r>
              <a:rPr lang="en-US" dirty="0"/>
              <a:t>Any byte order mark (BOM) is ignored.</a:t>
            </a:r>
          </a:p>
          <a:p>
            <a:r>
              <a:rPr lang="en-US" dirty="0"/>
              <a:t>Line-oriented.</a:t>
            </a:r>
          </a:p>
          <a:p>
            <a:r>
              <a:rPr lang="en-US" dirty="0"/>
              <a:t>Comments beginning with #, and User-agent, Allow and Disallow directives must start at the beginning of a line.</a:t>
            </a:r>
          </a:p>
        </p:txBody>
      </p:sp>
      <p:sp>
        <p:nvSpPr>
          <p:cNvPr id="4" name="Slide Number Placeholder 3">
            <a:extLst>
              <a:ext uri="{FF2B5EF4-FFF2-40B4-BE49-F238E27FC236}">
                <a16:creationId xmlns:a16="http://schemas.microsoft.com/office/drawing/2014/main" id="{164BC31C-6E9F-3FD3-45A8-64DDD9FEEE19}"/>
              </a:ext>
            </a:extLst>
          </p:cNvPr>
          <p:cNvSpPr>
            <a:spLocks noGrp="1"/>
          </p:cNvSpPr>
          <p:nvPr>
            <p:ph type="sldNum" sz="quarter" idx="12"/>
          </p:nvPr>
        </p:nvSpPr>
        <p:spPr/>
        <p:txBody>
          <a:bodyPr/>
          <a:lstStyle/>
          <a:p>
            <a:fld id="{F8D59B09-23C8-46BA-B508-CE17BADF421E}" type="slidenum">
              <a:rPr lang="en-US" smtClean="0"/>
              <a:pPr/>
              <a:t>28</a:t>
            </a:fld>
            <a:endParaRPr lang="en-US"/>
          </a:p>
        </p:txBody>
      </p:sp>
    </p:spTree>
    <p:extLst>
      <p:ext uri="{BB962C8B-B14F-4D97-AF65-F5344CB8AC3E}">
        <p14:creationId xmlns:p14="http://schemas.microsoft.com/office/powerpoint/2010/main" val="727832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5F15A-C9C1-9A4B-FD01-8EB12A202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D18643-9371-5C0A-2A36-B529EBB0E66E}"/>
              </a:ext>
            </a:extLst>
          </p:cNvPr>
          <p:cNvSpPr>
            <a:spLocks noGrp="1"/>
          </p:cNvSpPr>
          <p:nvPr>
            <p:ph type="title"/>
          </p:nvPr>
        </p:nvSpPr>
        <p:spPr/>
        <p:txBody>
          <a:bodyPr/>
          <a:lstStyle/>
          <a:p>
            <a:r>
              <a:rPr lang="en-US" dirty="0"/>
              <a:t>robots.txt</a:t>
            </a:r>
          </a:p>
        </p:txBody>
      </p:sp>
      <p:sp>
        <p:nvSpPr>
          <p:cNvPr id="3" name="Content Placeholder 2">
            <a:extLst>
              <a:ext uri="{FF2B5EF4-FFF2-40B4-BE49-F238E27FC236}">
                <a16:creationId xmlns:a16="http://schemas.microsoft.com/office/drawing/2014/main" id="{2CE7FF42-DB13-F4E0-E32F-440BA2C12D06}"/>
              </a:ext>
            </a:extLst>
          </p:cNvPr>
          <p:cNvSpPr>
            <a:spLocks noGrp="1"/>
          </p:cNvSpPr>
          <p:nvPr>
            <p:ph idx="1"/>
          </p:nvPr>
        </p:nvSpPr>
        <p:spPr/>
        <p:txBody>
          <a:bodyPr>
            <a:normAutofit fontScale="92500" lnSpcReduction="20000"/>
          </a:bodyPr>
          <a:lstStyle/>
          <a:p>
            <a:r>
              <a:rPr lang="en-US" dirty="0"/>
              <a:t>A series of rules.</a:t>
            </a:r>
          </a:p>
          <a:p>
            <a:r>
              <a:rPr lang="en-US" dirty="0"/>
              <a:t>Each rule may have one or more User-agent statements followed by one or more Allow, Disallow, or Crawl-delay statements.</a:t>
            </a:r>
          </a:p>
          <a:p>
            <a:r>
              <a:rPr lang="en-US" dirty="0"/>
              <a:t>Comments and blank or invalid lines are ignored.</a:t>
            </a:r>
          </a:p>
          <a:p>
            <a:r>
              <a:rPr lang="en-US" dirty="0"/>
              <a:t>User-agent, Allow, Disallow, and Sitemap directives and robot names are case-insensitive.</a:t>
            </a:r>
          </a:p>
          <a:p>
            <a:r>
              <a:rPr lang="en-US" dirty="0"/>
              <a:t>Paths are case-sensitive.</a:t>
            </a:r>
          </a:p>
          <a:p>
            <a:r>
              <a:rPr lang="en-US" dirty="0"/>
              <a:t>User-agent statement specifies a single robot name that matches it appears anywhere in the crawler’s name.</a:t>
            </a:r>
          </a:p>
          <a:p>
            <a:r>
              <a:rPr lang="en-US" dirty="0"/>
              <a:t>A Sitemap directive specifies an XML file containing  lists of paths for robots to crawl.</a:t>
            </a:r>
          </a:p>
          <a:p>
            <a:endParaRPr lang="en-US" dirty="0"/>
          </a:p>
        </p:txBody>
      </p:sp>
      <p:sp>
        <p:nvSpPr>
          <p:cNvPr id="4" name="Slide Number Placeholder 3">
            <a:extLst>
              <a:ext uri="{FF2B5EF4-FFF2-40B4-BE49-F238E27FC236}">
                <a16:creationId xmlns:a16="http://schemas.microsoft.com/office/drawing/2014/main" id="{3D35E8F4-AA55-0702-A965-AEC8B6675548}"/>
              </a:ext>
            </a:extLst>
          </p:cNvPr>
          <p:cNvSpPr>
            <a:spLocks noGrp="1"/>
          </p:cNvSpPr>
          <p:nvPr>
            <p:ph type="sldNum" sz="quarter" idx="12"/>
          </p:nvPr>
        </p:nvSpPr>
        <p:spPr/>
        <p:txBody>
          <a:bodyPr/>
          <a:lstStyle/>
          <a:p>
            <a:fld id="{F8D59B09-23C8-46BA-B508-CE17BADF421E}" type="slidenum">
              <a:rPr lang="en-US" smtClean="0"/>
              <a:pPr/>
              <a:t>29</a:t>
            </a:fld>
            <a:endParaRPr lang="en-US"/>
          </a:p>
        </p:txBody>
      </p:sp>
    </p:spTree>
    <p:extLst>
      <p:ext uri="{BB962C8B-B14F-4D97-AF65-F5344CB8AC3E}">
        <p14:creationId xmlns:p14="http://schemas.microsoft.com/office/powerpoint/2010/main" val="2843295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4D130-A85A-94DC-5F6D-FD2F73051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33F5D-5E23-B8A0-DAA6-32A3872798C4}"/>
              </a:ext>
            </a:extLst>
          </p:cNvPr>
          <p:cNvSpPr>
            <a:spLocks noGrp="1"/>
          </p:cNvSpPr>
          <p:nvPr>
            <p:ph type="title"/>
          </p:nvPr>
        </p:nvSpPr>
        <p:spPr/>
        <p:txBody>
          <a:bodyPr/>
          <a:lstStyle/>
          <a:p>
            <a:r>
              <a:rPr lang="en-US" dirty="0"/>
              <a:t>User-agent</a:t>
            </a:r>
          </a:p>
        </p:txBody>
      </p:sp>
      <p:sp>
        <p:nvSpPr>
          <p:cNvPr id="3" name="Content Placeholder 2">
            <a:extLst>
              <a:ext uri="{FF2B5EF4-FFF2-40B4-BE49-F238E27FC236}">
                <a16:creationId xmlns:a16="http://schemas.microsoft.com/office/drawing/2014/main" id="{ED695159-C070-8485-3CFE-8D68C2022647}"/>
              </a:ext>
            </a:extLst>
          </p:cNvPr>
          <p:cNvSpPr>
            <a:spLocks noGrp="1"/>
          </p:cNvSpPr>
          <p:nvPr>
            <p:ph idx="1"/>
          </p:nvPr>
        </p:nvSpPr>
        <p:spPr/>
        <p:txBody>
          <a:bodyPr/>
          <a:lstStyle/>
          <a:p>
            <a:r>
              <a:rPr lang="en-US" dirty="0"/>
              <a:t>The robot must obey the highest priority rule that contains a User-agent line whose value contains the name of the robot as a substring.</a:t>
            </a:r>
          </a:p>
          <a:p>
            <a:r>
              <a:rPr lang="en-US" dirty="0"/>
              <a:t>If no such record exists, it should obey the highest priority User-agent specifying “*”.</a:t>
            </a:r>
          </a:p>
          <a:p>
            <a:r>
              <a:rPr lang="en-US" dirty="0"/>
              <a:t>If no record exists specifying either “*” or the robot, or no records are present at all, access is unlimited.</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F0C53E9-0C5F-EACF-9A4B-0558C357DFF0}"/>
              </a:ext>
            </a:extLst>
          </p:cNvPr>
          <p:cNvSpPr>
            <a:spLocks noGrp="1"/>
          </p:cNvSpPr>
          <p:nvPr>
            <p:ph type="sldNum" sz="quarter" idx="12"/>
          </p:nvPr>
        </p:nvSpPr>
        <p:spPr/>
        <p:txBody>
          <a:bodyPr/>
          <a:lstStyle/>
          <a:p>
            <a:fld id="{F8D59B09-23C8-46BA-B508-CE17BADF421E}" type="slidenum">
              <a:rPr lang="en-US" smtClean="0"/>
              <a:pPr/>
              <a:t>30</a:t>
            </a:fld>
            <a:endParaRPr lang="en-US"/>
          </a:p>
        </p:txBody>
      </p:sp>
    </p:spTree>
    <p:extLst>
      <p:ext uri="{BB962C8B-B14F-4D97-AF65-F5344CB8AC3E}">
        <p14:creationId xmlns:p14="http://schemas.microsoft.com/office/powerpoint/2010/main" val="1180180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87051-9B09-E415-0874-9C7087FDFC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A59922-70FD-505B-7D4A-3D6FE1CF18FC}"/>
              </a:ext>
            </a:extLst>
          </p:cNvPr>
          <p:cNvSpPr>
            <a:spLocks noGrp="1"/>
          </p:cNvSpPr>
          <p:nvPr>
            <p:ph type="title"/>
          </p:nvPr>
        </p:nvSpPr>
        <p:spPr/>
        <p:txBody>
          <a:bodyPr/>
          <a:lstStyle/>
          <a:p>
            <a:r>
              <a:rPr lang="en-US" dirty="0"/>
              <a:t>paths</a:t>
            </a:r>
          </a:p>
        </p:txBody>
      </p:sp>
      <p:sp>
        <p:nvSpPr>
          <p:cNvPr id="3" name="Content Placeholder 2">
            <a:extLst>
              <a:ext uri="{FF2B5EF4-FFF2-40B4-BE49-F238E27FC236}">
                <a16:creationId xmlns:a16="http://schemas.microsoft.com/office/drawing/2014/main" id="{5D9AB723-BA00-BFBE-F18D-86B230DEF430}"/>
              </a:ext>
            </a:extLst>
          </p:cNvPr>
          <p:cNvSpPr>
            <a:spLocks noGrp="1"/>
          </p:cNvSpPr>
          <p:nvPr>
            <p:ph idx="1"/>
          </p:nvPr>
        </p:nvSpPr>
        <p:spPr/>
        <p:txBody>
          <a:bodyPr>
            <a:normAutofit lnSpcReduction="10000"/>
          </a:bodyPr>
          <a:lstStyle/>
          <a:p>
            <a:r>
              <a:rPr lang="en-US" dirty="0"/>
              <a:t>Allow and Disallow directives specify a path, which must start with / or *, is compared against the start of the path portion </a:t>
            </a:r>
            <a:r>
              <a:rPr lang="en-US"/>
              <a:t>of the URL </a:t>
            </a:r>
            <a:r>
              <a:rPr lang="en-US" dirty="0"/>
              <a:t>being considered.</a:t>
            </a:r>
          </a:p>
          <a:p>
            <a:r>
              <a:rPr lang="en-US" dirty="0"/>
              <a:t>If the first part of the URL matches the path, the rest of the path doesn’t matter.</a:t>
            </a:r>
          </a:p>
          <a:p>
            <a:r>
              <a:rPr lang="en-US" dirty="0"/>
              <a:t>The path may contain * and $ wildcard characters.</a:t>
            </a:r>
          </a:p>
          <a:p>
            <a:r>
              <a:rPr lang="en-US" dirty="0"/>
              <a:t>* matches any number of characters.</a:t>
            </a:r>
          </a:p>
          <a:p>
            <a:r>
              <a:rPr lang="en-US" dirty="0"/>
              <a:t>$ matches the end of the URL.</a:t>
            </a:r>
          </a:p>
          <a:p>
            <a:r>
              <a:rPr lang="en-US" dirty="0"/>
              <a:t>Paths are URL-decoded (except for %2f = “/”) before being compared.</a:t>
            </a:r>
          </a:p>
          <a:p>
            <a:endParaRPr lang="en-US" dirty="0"/>
          </a:p>
        </p:txBody>
      </p:sp>
      <p:sp>
        <p:nvSpPr>
          <p:cNvPr id="4" name="Slide Number Placeholder 3">
            <a:extLst>
              <a:ext uri="{FF2B5EF4-FFF2-40B4-BE49-F238E27FC236}">
                <a16:creationId xmlns:a16="http://schemas.microsoft.com/office/drawing/2014/main" id="{FD867239-37C9-D73E-2195-185985887369}"/>
              </a:ext>
            </a:extLst>
          </p:cNvPr>
          <p:cNvSpPr>
            <a:spLocks noGrp="1"/>
          </p:cNvSpPr>
          <p:nvPr>
            <p:ph type="sldNum" sz="quarter" idx="12"/>
          </p:nvPr>
        </p:nvSpPr>
        <p:spPr/>
        <p:txBody>
          <a:bodyPr/>
          <a:lstStyle/>
          <a:p>
            <a:fld id="{F8D59B09-23C8-46BA-B508-CE17BADF421E}" type="slidenum">
              <a:rPr lang="en-US" smtClean="0"/>
              <a:pPr/>
              <a:t>31</a:t>
            </a:fld>
            <a:endParaRPr lang="en-US"/>
          </a:p>
        </p:txBody>
      </p:sp>
    </p:spTree>
    <p:extLst>
      <p:ext uri="{BB962C8B-B14F-4D97-AF65-F5344CB8AC3E}">
        <p14:creationId xmlns:p14="http://schemas.microsoft.com/office/powerpoint/2010/main" val="3750454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19FF5-C682-7B63-67F1-6F0FAE4DA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DC7E8F-1E83-AAC7-AEB7-A8FA2B8B8A4C}"/>
              </a:ext>
            </a:extLst>
          </p:cNvPr>
          <p:cNvSpPr>
            <a:spLocks noGrp="1"/>
          </p:cNvSpPr>
          <p:nvPr>
            <p:ph type="title"/>
          </p:nvPr>
        </p:nvSpPr>
        <p:spPr/>
        <p:txBody>
          <a:bodyPr/>
          <a:lstStyle/>
          <a:p>
            <a:r>
              <a:rPr lang="en-US" dirty="0"/>
              <a:t>paths</a:t>
            </a:r>
          </a:p>
        </p:txBody>
      </p:sp>
      <p:sp>
        <p:nvSpPr>
          <p:cNvPr id="3" name="Content Placeholder 2">
            <a:extLst>
              <a:ext uri="{FF2B5EF4-FFF2-40B4-BE49-F238E27FC236}">
                <a16:creationId xmlns:a16="http://schemas.microsoft.com/office/drawing/2014/main" id="{828DCFCC-FC43-733D-428C-FE64E6B6BD32}"/>
              </a:ext>
            </a:extLst>
          </p:cNvPr>
          <p:cNvSpPr>
            <a:spLocks noGrp="1"/>
          </p:cNvSpPr>
          <p:nvPr>
            <p:ph idx="1"/>
          </p:nvPr>
        </p:nvSpPr>
        <p:spPr/>
        <p:txBody>
          <a:bodyPr/>
          <a:lstStyle/>
          <a:p>
            <a:r>
              <a:rPr lang="en-US" dirty="0"/>
              <a:t>If more than one directive applies based on the path, choose the one which is:</a:t>
            </a:r>
          </a:p>
          <a:p>
            <a:pPr marL="457200" indent="-457200">
              <a:buAutoNum type="arabicPeriod"/>
            </a:pPr>
            <a:r>
              <a:rPr lang="en-US" dirty="0"/>
              <a:t>More specific, i.e., matches more literal characters.</a:t>
            </a:r>
          </a:p>
          <a:p>
            <a:pPr marL="457200" indent="-457200">
              <a:buAutoNum type="arabicPeriod"/>
            </a:pPr>
            <a:r>
              <a:rPr lang="en-US" dirty="0"/>
              <a:t>Ends in $.</a:t>
            </a:r>
          </a:p>
          <a:p>
            <a:pPr marL="457200" indent="-457200">
              <a:buAutoNum type="arabicPeriod"/>
            </a:pPr>
            <a:r>
              <a:rPr lang="en-US" dirty="0"/>
              <a:t>Less restrictive, i.e., choose allow over disallow.</a:t>
            </a:r>
          </a:p>
          <a:p>
            <a:endParaRPr lang="en-US" dirty="0"/>
          </a:p>
        </p:txBody>
      </p:sp>
      <p:sp>
        <p:nvSpPr>
          <p:cNvPr id="4" name="Slide Number Placeholder 3">
            <a:extLst>
              <a:ext uri="{FF2B5EF4-FFF2-40B4-BE49-F238E27FC236}">
                <a16:creationId xmlns:a16="http://schemas.microsoft.com/office/drawing/2014/main" id="{C7F1FB0A-00B1-A575-8E7E-0DEF76196306}"/>
              </a:ext>
            </a:extLst>
          </p:cNvPr>
          <p:cNvSpPr>
            <a:spLocks noGrp="1"/>
          </p:cNvSpPr>
          <p:nvPr>
            <p:ph type="sldNum" sz="quarter" idx="12"/>
          </p:nvPr>
        </p:nvSpPr>
        <p:spPr/>
        <p:txBody>
          <a:bodyPr/>
          <a:lstStyle/>
          <a:p>
            <a:fld id="{F8D59B09-23C8-46BA-B508-CE17BADF421E}" type="slidenum">
              <a:rPr lang="en-US" smtClean="0"/>
              <a:pPr/>
              <a:t>32</a:t>
            </a:fld>
            <a:endParaRPr lang="en-US"/>
          </a:p>
        </p:txBody>
      </p:sp>
    </p:spTree>
    <p:extLst>
      <p:ext uri="{BB962C8B-B14F-4D97-AF65-F5344CB8AC3E}">
        <p14:creationId xmlns:p14="http://schemas.microsoft.com/office/powerpoint/2010/main" val="3433922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F25CE8-B103-0F9C-1157-F6EBCBEAAF86}"/>
              </a:ext>
            </a:extLst>
          </p:cNvPr>
          <p:cNvSpPr>
            <a:spLocks noGrp="1"/>
          </p:cNvSpPr>
          <p:nvPr>
            <p:ph type="sldNum" sz="quarter" idx="12"/>
          </p:nvPr>
        </p:nvSpPr>
        <p:spPr/>
        <p:txBody>
          <a:bodyPr/>
          <a:lstStyle/>
          <a:p>
            <a:fld id="{F8D59B09-23C8-46BA-B508-CE17BADF421E}" type="slidenum">
              <a:rPr lang="en-US" smtClean="0"/>
              <a:pPr/>
              <a:t>33</a:t>
            </a:fld>
            <a:endParaRPr lang="en-US"/>
          </a:p>
        </p:txBody>
      </p:sp>
      <p:sp>
        <p:nvSpPr>
          <p:cNvPr id="4" name="TextBox 3">
            <a:extLst>
              <a:ext uri="{FF2B5EF4-FFF2-40B4-BE49-F238E27FC236}">
                <a16:creationId xmlns:a16="http://schemas.microsoft.com/office/drawing/2014/main" id="{3B3A8D9E-EC8D-F0E5-3972-A6A536E0F4C3}"/>
              </a:ext>
            </a:extLst>
          </p:cNvPr>
          <p:cNvSpPr txBox="1"/>
          <p:nvPr/>
        </p:nvSpPr>
        <p:spPr>
          <a:xfrm>
            <a:off x="1613451" y="955821"/>
            <a:ext cx="5917097" cy="4832092"/>
          </a:xfrm>
          <a:prstGeom prst="rect">
            <a:avLst/>
          </a:prstGeom>
          <a:noFill/>
        </p:spPr>
        <p:txBody>
          <a:bodyPr wrap="square">
            <a:spAutoFit/>
          </a:bodyPr>
          <a:lstStyle/>
          <a:p>
            <a:r>
              <a:rPr lang="en-US" sz="1400" dirty="0">
                <a:solidFill>
                  <a:srgbClr val="008000"/>
                </a:solidFill>
                <a:highlight>
                  <a:srgbClr val="FFFFFF"/>
                </a:highlight>
                <a:latin typeface="Cascadia Mono" panose="020B0609020000020004" pitchFamily="49" charset="0"/>
              </a:rPr>
              <a:t>//    This table illustrates some examples:</a:t>
            </a:r>
          </a:p>
          <a:p>
            <a:r>
              <a:rPr lang="en-US" sz="1400" dirty="0">
                <a:solidFill>
                  <a:srgbClr val="008000"/>
                </a:solidFill>
                <a:highlight>
                  <a:srgbClr val="FFFFFF"/>
                </a:highlight>
                <a:latin typeface="Cascadia Mono" panose="020B0609020000020004" pitchFamily="49" charset="0"/>
              </a:rPr>
              <a:t>//</a:t>
            </a:r>
          </a:p>
          <a:p>
            <a:r>
              <a:rPr lang="en-US" sz="1400" dirty="0">
                <a:solidFill>
                  <a:srgbClr val="008000"/>
                </a:solidFill>
                <a:highlight>
                  <a:srgbClr val="FFFFFF"/>
                </a:highlight>
                <a:latin typeface="Cascadia Mono" panose="020B0609020000020004" pitchFamily="49" charset="0"/>
              </a:rPr>
              <a:t>//      Record Path        URL path         Matches</a:t>
            </a:r>
          </a:p>
          <a:p>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               yes</a:t>
            </a:r>
          </a:p>
          <a:p>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               /tmp.html          yes</a:t>
            </a:r>
          </a:p>
          <a:p>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/a.html        yes</a:t>
            </a:r>
          </a:p>
          <a:p>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               no</a:t>
            </a:r>
          </a:p>
          <a:p>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              yes</a:t>
            </a:r>
          </a:p>
          <a:p>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              /</a:t>
            </a:r>
            <a:r>
              <a:rPr lang="en-US" sz="1400" dirty="0" err="1">
                <a:solidFill>
                  <a:srgbClr val="008000"/>
                </a:solidFill>
                <a:highlight>
                  <a:srgbClr val="FFFFFF"/>
                </a:highlight>
                <a:latin typeface="Cascadia Mono" panose="020B0609020000020004" pitchFamily="49" charset="0"/>
              </a:rPr>
              <a:t>tmp</a:t>
            </a:r>
            <a:r>
              <a:rPr lang="en-US" sz="1400" dirty="0">
                <a:solidFill>
                  <a:srgbClr val="008000"/>
                </a:solidFill>
                <a:highlight>
                  <a:srgbClr val="FFFFFF"/>
                </a:highlight>
                <a:latin typeface="Cascadia Mono" panose="020B0609020000020004" pitchFamily="49" charset="0"/>
              </a:rPr>
              <a:t>/a.html        yes</a:t>
            </a:r>
          </a:p>
          <a:p>
            <a:r>
              <a:rPr lang="en-US" sz="1400" dirty="0">
                <a:solidFill>
                  <a:srgbClr val="008000"/>
                </a:solidFill>
                <a:highlight>
                  <a:srgbClr val="FFFFFF"/>
                </a:highlight>
                <a:latin typeface="Cascadia Mono" panose="020B0609020000020004" pitchFamily="49" charset="0"/>
              </a:rPr>
              <a:t>//</a:t>
            </a:r>
          </a:p>
          <a:p>
            <a:r>
              <a:rPr lang="en-US" sz="1400" dirty="0">
                <a:solidFill>
                  <a:srgbClr val="008000"/>
                </a:solidFill>
                <a:highlight>
                  <a:srgbClr val="FFFFFF"/>
                </a:highlight>
                <a:latin typeface="Cascadia Mono" panose="020B0609020000020004" pitchFamily="49" charset="0"/>
              </a:rPr>
              <a:t>//      /a%3cd.html        /a%3cd.html        yes</a:t>
            </a:r>
          </a:p>
          <a:p>
            <a:r>
              <a:rPr lang="en-US" sz="1400" dirty="0">
                <a:solidFill>
                  <a:srgbClr val="008000"/>
                </a:solidFill>
                <a:highlight>
                  <a:srgbClr val="FFFFFF"/>
                </a:highlight>
                <a:latin typeface="Cascadia Mono" panose="020B0609020000020004" pitchFamily="49" charset="0"/>
              </a:rPr>
              <a:t>//      /a%3Cd.html        /a%3cd.html        yes</a:t>
            </a:r>
          </a:p>
          <a:p>
            <a:r>
              <a:rPr lang="en-US" sz="1400" dirty="0">
                <a:solidFill>
                  <a:srgbClr val="008000"/>
                </a:solidFill>
                <a:highlight>
                  <a:srgbClr val="FFFFFF"/>
                </a:highlight>
                <a:latin typeface="Cascadia Mono" panose="020B0609020000020004" pitchFamily="49" charset="0"/>
              </a:rPr>
              <a:t>//      /a%3cd.html        /a%3Cd.html        yes</a:t>
            </a:r>
          </a:p>
          <a:p>
            <a:r>
              <a:rPr lang="en-US" sz="1400" dirty="0">
                <a:solidFill>
                  <a:srgbClr val="008000"/>
                </a:solidFill>
                <a:highlight>
                  <a:srgbClr val="FFFFFF"/>
                </a:highlight>
                <a:latin typeface="Cascadia Mono" panose="020B0609020000020004" pitchFamily="49" charset="0"/>
              </a:rPr>
              <a:t>//      /a%3Cd.html        /a%3Cd.html        yes</a:t>
            </a:r>
          </a:p>
          <a:p>
            <a:r>
              <a:rPr lang="en-US" sz="1400" dirty="0">
                <a:solidFill>
                  <a:srgbClr val="008000"/>
                </a:solidFill>
                <a:highlight>
                  <a:srgbClr val="FFFFFF"/>
                </a:highlight>
                <a:latin typeface="Cascadia Mono" panose="020B0609020000020004" pitchFamily="49" charset="0"/>
              </a:rPr>
              <a:t>//</a:t>
            </a:r>
          </a:p>
          <a:p>
            <a:r>
              <a:rPr lang="en-US" sz="1400" dirty="0">
                <a:solidFill>
                  <a:srgbClr val="008000"/>
                </a:solidFill>
                <a:highlight>
                  <a:srgbClr val="FFFFFF"/>
                </a:highlight>
                <a:latin typeface="Cascadia Mono" panose="020B0609020000020004" pitchFamily="49" charset="0"/>
              </a:rPr>
              <a:t>//      /a%2fb.html        /a%2fb.html        yes</a:t>
            </a:r>
          </a:p>
          <a:p>
            <a:r>
              <a:rPr lang="en-US" sz="1400" dirty="0">
                <a:solidFill>
                  <a:srgbClr val="008000"/>
                </a:solidFill>
                <a:highlight>
                  <a:srgbClr val="FFFFFF"/>
                </a:highlight>
                <a:latin typeface="Cascadia Mono" panose="020B0609020000020004" pitchFamily="49" charset="0"/>
              </a:rPr>
              <a:t>//      /a%2fb.html        /a/b.html          no</a:t>
            </a:r>
          </a:p>
          <a:p>
            <a:r>
              <a:rPr lang="en-US" sz="1400" dirty="0">
                <a:solidFill>
                  <a:srgbClr val="008000"/>
                </a:solidFill>
                <a:highlight>
                  <a:srgbClr val="FFFFFF"/>
                </a:highlight>
                <a:latin typeface="Cascadia Mono" panose="020B0609020000020004" pitchFamily="49" charset="0"/>
              </a:rPr>
              <a:t>//      /a/b.html          /a%2fb.html        no</a:t>
            </a:r>
          </a:p>
          <a:p>
            <a:r>
              <a:rPr lang="en-US" sz="1400" dirty="0">
                <a:solidFill>
                  <a:srgbClr val="008000"/>
                </a:solidFill>
                <a:highlight>
                  <a:srgbClr val="FFFFFF"/>
                </a:highlight>
                <a:latin typeface="Cascadia Mono" panose="020B0609020000020004" pitchFamily="49" charset="0"/>
              </a:rPr>
              <a:t>//      /a/b.html          /a/b.html          yes</a:t>
            </a:r>
          </a:p>
          <a:p>
            <a:r>
              <a:rPr lang="en-US" sz="1400" dirty="0">
                <a:solidFill>
                  <a:srgbClr val="008000"/>
                </a:solidFill>
                <a:highlight>
                  <a:srgbClr val="FFFFFF"/>
                </a:highlight>
                <a:latin typeface="Cascadia Mono" panose="020B0609020000020004" pitchFamily="49" charset="0"/>
              </a:rPr>
              <a:t>//</a:t>
            </a:r>
          </a:p>
          <a:p>
            <a:r>
              <a:rPr lang="en-US" sz="1400" dirty="0">
                <a:solidFill>
                  <a:srgbClr val="008000"/>
                </a:solidFill>
                <a:highlight>
                  <a:srgbClr val="FFFFFF"/>
                </a:highlight>
                <a:latin typeface="Cascadia Mono" panose="020B0609020000020004" pitchFamily="49" charset="0"/>
              </a:rPr>
              <a:t>//      /%7ejoe/index.html /~joe/index.html   yes</a:t>
            </a:r>
          </a:p>
          <a:p>
            <a:r>
              <a:rPr lang="en-US" sz="1400" dirty="0">
                <a:solidFill>
                  <a:srgbClr val="008000"/>
                </a:solidFill>
                <a:highlight>
                  <a:srgbClr val="FFFFFF"/>
                </a:highlight>
                <a:latin typeface="Cascadia Mono" panose="020B0609020000020004" pitchFamily="49" charset="0"/>
              </a:rPr>
              <a:t>//      /~joe/index.html   /%7Ejoe/index.html yes</a:t>
            </a:r>
            <a:endParaRPr lang="en-US" sz="1400" dirty="0"/>
          </a:p>
        </p:txBody>
      </p:sp>
    </p:spTree>
    <p:extLst>
      <p:ext uri="{BB962C8B-B14F-4D97-AF65-F5344CB8AC3E}">
        <p14:creationId xmlns:p14="http://schemas.microsoft.com/office/powerpoint/2010/main" val="40731499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B68F26-919F-881A-9BD7-3B778E53FCB0}"/>
              </a:ext>
            </a:extLst>
          </p:cNvPr>
          <p:cNvSpPr>
            <a:spLocks noGrp="1"/>
          </p:cNvSpPr>
          <p:nvPr>
            <p:ph type="sldNum" sz="quarter" idx="12"/>
          </p:nvPr>
        </p:nvSpPr>
        <p:spPr/>
        <p:txBody>
          <a:bodyPr/>
          <a:lstStyle/>
          <a:p>
            <a:fld id="{F8D59B09-23C8-46BA-B508-CE17BADF421E}" type="slidenum">
              <a:rPr lang="en-US" smtClean="0"/>
              <a:pPr/>
              <a:t>34</a:t>
            </a:fld>
            <a:endParaRPr lang="en-US"/>
          </a:p>
        </p:txBody>
      </p:sp>
      <p:sp>
        <p:nvSpPr>
          <p:cNvPr id="4" name="TextBox 3">
            <a:extLst>
              <a:ext uri="{FF2B5EF4-FFF2-40B4-BE49-F238E27FC236}">
                <a16:creationId xmlns:a16="http://schemas.microsoft.com/office/drawing/2014/main" id="{92890E9E-EAAC-E684-050C-1F93631E685B}"/>
              </a:ext>
            </a:extLst>
          </p:cNvPr>
          <p:cNvSpPr txBox="1"/>
          <p:nvPr/>
        </p:nvSpPr>
        <p:spPr>
          <a:xfrm>
            <a:off x="420756" y="1164754"/>
            <a:ext cx="8302488" cy="2893100"/>
          </a:xfrm>
          <a:prstGeom prst="rect">
            <a:avLst/>
          </a:prstGeom>
          <a:noFill/>
        </p:spPr>
        <p:txBody>
          <a:bodyPr wrap="square">
            <a:spAutoFit/>
          </a:bodyPr>
          <a:lstStyle/>
          <a:p>
            <a:r>
              <a:rPr lang="en-US" sz="1400" dirty="0">
                <a:solidFill>
                  <a:srgbClr val="008000"/>
                </a:solidFill>
                <a:highlight>
                  <a:srgbClr val="FFFFFF"/>
                </a:highlight>
                <a:latin typeface="Cascadia Mono" panose="020B0609020000020004" pitchFamily="49" charset="0"/>
              </a:rPr>
              <a:t>//</a:t>
            </a:r>
            <a:endParaRPr lang="en-US" sz="1400" dirty="0">
              <a:solidFill>
                <a:srgbClr val="000000"/>
              </a:solidFill>
              <a:highlight>
                <a:srgbClr val="FFFFFF"/>
              </a:highlight>
              <a:latin typeface="Cascadia Mono" panose="020B0609020000020004" pitchFamily="49" charset="0"/>
            </a:endParaRPr>
          </a:p>
          <a:p>
            <a:r>
              <a:rPr lang="en-US" sz="1400" dirty="0">
                <a:solidFill>
                  <a:srgbClr val="008000"/>
                </a:solidFill>
                <a:highlight>
                  <a:srgbClr val="FFFFFF"/>
                </a:highlight>
                <a:latin typeface="Cascadia Mono" panose="020B0609020000020004" pitchFamily="49" charset="0"/>
              </a:rPr>
              <a:t>// Robot.txt syntax</a:t>
            </a:r>
            <a:endParaRPr lang="en-US" sz="1400" dirty="0">
              <a:solidFill>
                <a:srgbClr val="000000"/>
              </a:solidFill>
              <a:highlight>
                <a:srgbClr val="FFFFFF"/>
              </a:highlight>
              <a:latin typeface="Cascadia Mono" panose="020B0609020000020004" pitchFamily="49" charset="0"/>
            </a:endParaRPr>
          </a:p>
          <a:p>
            <a:r>
              <a:rPr lang="en-US" sz="1400" dirty="0">
                <a:solidFill>
                  <a:srgbClr val="008000"/>
                </a:solidFill>
                <a:highlight>
                  <a:srgbClr val="FFFFFF"/>
                </a:highlight>
                <a:latin typeface="Cascadia Mono" panose="020B0609020000020004" pitchFamily="49" charset="0"/>
              </a:rPr>
              <a:t>//</a:t>
            </a:r>
            <a:endParaRPr lang="en-US" sz="1400" dirty="0">
              <a:solidFill>
                <a:srgbClr val="000000"/>
              </a:solidFill>
              <a:highlight>
                <a:srgbClr val="FFFFFF"/>
              </a:highlight>
              <a:latin typeface="Cascadia Mono" panose="020B0609020000020004" pitchFamily="49" charset="0"/>
            </a:endParaRPr>
          </a:p>
          <a:p>
            <a:endParaRPr lang="en-US" sz="1400" dirty="0">
              <a:solidFill>
                <a:srgbClr val="000000"/>
              </a:solidFill>
              <a:highlight>
                <a:srgbClr val="FFFFFF"/>
              </a:highlight>
              <a:latin typeface="Cascadia Mono" panose="020B0609020000020004" pitchFamily="49" charset="0"/>
            </a:endParaRPr>
          </a:p>
          <a:p>
            <a:endParaRPr lang="en-US" sz="1400" dirty="0">
              <a:solidFill>
                <a:srgbClr val="000000"/>
              </a:solidFill>
              <a:highlight>
                <a:srgbClr val="FFFFFF"/>
              </a:highlight>
              <a:latin typeface="Cascadia Mono" panose="020B0609020000020004" pitchFamily="49" charset="0"/>
            </a:endParaRPr>
          </a:p>
          <a:p>
            <a:r>
              <a:rPr lang="en-US" sz="1400" dirty="0">
                <a:solidFill>
                  <a:srgbClr val="008000"/>
                </a:solidFill>
                <a:highlight>
                  <a:srgbClr val="FFFFFF"/>
                </a:highlight>
                <a:latin typeface="Cascadia Mono" panose="020B0609020000020004" pitchFamily="49" charset="0"/>
              </a:rPr>
              <a:t>// &lt;robots.txt&gt; ::= &lt;Line&gt; { &lt;Line &gt; }</a:t>
            </a:r>
            <a:endParaRPr lang="en-US" sz="1400" dirty="0">
              <a:solidFill>
                <a:srgbClr val="000000"/>
              </a:solidFill>
              <a:highlight>
                <a:srgbClr val="FFFFFF"/>
              </a:highlight>
              <a:latin typeface="Cascadia Mono" panose="020B0609020000020004" pitchFamily="49" charset="0"/>
            </a:endParaRPr>
          </a:p>
          <a:p>
            <a:r>
              <a:rPr lang="en-US" sz="1400" dirty="0">
                <a:solidFill>
                  <a:srgbClr val="008000"/>
                </a:solidFill>
                <a:highlight>
                  <a:srgbClr val="FFFFFF"/>
                </a:highlight>
                <a:latin typeface="Cascadia Mono" panose="020B0609020000020004" pitchFamily="49" charset="0"/>
              </a:rPr>
              <a:t>// &lt;Line&gt;  ::= { &lt;blank line&gt; | '#" &lt;</a:t>
            </a:r>
            <a:r>
              <a:rPr lang="en-US" sz="1400" dirty="0" err="1">
                <a:solidFill>
                  <a:srgbClr val="008000"/>
                </a:solidFill>
                <a:highlight>
                  <a:srgbClr val="FFFFFF"/>
                </a:highlight>
                <a:latin typeface="Cascadia Mono" panose="020B0609020000020004" pitchFamily="49" charset="0"/>
              </a:rPr>
              <a:t>abitrary</a:t>
            </a:r>
            <a:r>
              <a:rPr lang="en-US" sz="1400" dirty="0">
                <a:solidFill>
                  <a:srgbClr val="008000"/>
                </a:solidFill>
                <a:highlight>
                  <a:srgbClr val="FFFFFF"/>
                </a:highlight>
                <a:latin typeface="Cascadia Mono" panose="020B0609020000020004" pitchFamily="49" charset="0"/>
              </a:rPr>
              <a:t> text&gt; | &lt;Rule&gt; } &lt;</a:t>
            </a:r>
            <a:r>
              <a:rPr lang="en-US" sz="1400" dirty="0" err="1">
                <a:solidFill>
                  <a:srgbClr val="008000"/>
                </a:solidFill>
                <a:highlight>
                  <a:srgbClr val="FFFFFF"/>
                </a:highlight>
                <a:latin typeface="Cascadia Mono" panose="020B0609020000020004" pitchFamily="49" charset="0"/>
              </a:rPr>
              <a:t>LineEnd</a:t>
            </a:r>
            <a:r>
              <a:rPr lang="en-US" sz="1400" dirty="0">
                <a:solidFill>
                  <a:srgbClr val="008000"/>
                </a:solidFill>
                <a:highlight>
                  <a:srgbClr val="FFFFFF"/>
                </a:highlight>
                <a:latin typeface="Cascadia Mono" panose="020B0609020000020004" pitchFamily="49" charset="0"/>
              </a:rPr>
              <a:t>&gt;</a:t>
            </a:r>
            <a:endParaRPr lang="en-US" sz="1400" dirty="0">
              <a:solidFill>
                <a:srgbClr val="000000"/>
              </a:solidFill>
              <a:highlight>
                <a:srgbClr val="FFFFFF"/>
              </a:highlight>
              <a:latin typeface="Cascadia Mono" panose="020B0609020000020004" pitchFamily="49" charset="0"/>
            </a:endParaRPr>
          </a:p>
          <a:p>
            <a:r>
              <a:rPr lang="en-US" sz="1400" dirty="0">
                <a:solidFill>
                  <a:srgbClr val="008000"/>
                </a:solidFill>
                <a:highlight>
                  <a:srgbClr val="FFFFFF"/>
                </a:highlight>
                <a:latin typeface="Cascadia Mono" panose="020B0609020000020004" pitchFamily="49" charset="0"/>
              </a:rPr>
              <a:t>// &lt;Rule&gt; ::= &lt;</a:t>
            </a:r>
            <a:r>
              <a:rPr lang="en-US" sz="1400" dirty="0" err="1">
                <a:solidFill>
                  <a:srgbClr val="008000"/>
                </a:solidFill>
                <a:highlight>
                  <a:srgbClr val="FFFFFF"/>
                </a:highlight>
                <a:latin typeface="Cascadia Mono" panose="020B0609020000020004" pitchFamily="49" charset="0"/>
              </a:rPr>
              <a:t>UserAgent</a:t>
            </a:r>
            <a:r>
              <a:rPr lang="en-US" sz="1400" dirty="0">
                <a:solidFill>
                  <a:srgbClr val="008000"/>
                </a:solidFill>
                <a:highlight>
                  <a:srgbClr val="FFFFFF"/>
                </a:highlight>
                <a:latin typeface="Cascadia Mono" panose="020B0609020000020004" pitchFamily="49" charset="0"/>
              </a:rPr>
              <a:t>&gt; { &lt;</a:t>
            </a:r>
            <a:r>
              <a:rPr lang="en-US" sz="1400" dirty="0" err="1">
                <a:solidFill>
                  <a:srgbClr val="008000"/>
                </a:solidFill>
                <a:highlight>
                  <a:srgbClr val="FFFFFF"/>
                </a:highlight>
                <a:latin typeface="Cascadia Mono" panose="020B0609020000020004" pitchFamily="49" charset="0"/>
              </a:rPr>
              <a:t>UserAgent</a:t>
            </a:r>
            <a:r>
              <a:rPr lang="en-US" sz="1400" dirty="0">
                <a:solidFill>
                  <a:srgbClr val="008000"/>
                </a:solidFill>
                <a:highlight>
                  <a:srgbClr val="FFFFFF"/>
                </a:highlight>
                <a:latin typeface="Cascadia Mono" panose="020B0609020000020004" pitchFamily="49" charset="0"/>
              </a:rPr>
              <a:t>&gt; } &lt;Directive&gt; { &lt;Directive&gt; }</a:t>
            </a:r>
            <a:endParaRPr lang="en-US" sz="1400" dirty="0">
              <a:solidFill>
                <a:srgbClr val="000000"/>
              </a:solidFill>
              <a:highlight>
                <a:srgbClr val="FFFFFF"/>
              </a:highlight>
              <a:latin typeface="Cascadia Mono" panose="020B0609020000020004" pitchFamily="49" charset="0"/>
            </a:endParaRPr>
          </a:p>
          <a:p>
            <a:r>
              <a:rPr lang="en-US" sz="1400" dirty="0">
                <a:solidFill>
                  <a:srgbClr val="008000"/>
                </a:solidFill>
                <a:highlight>
                  <a:srgbClr val="FFFFFF"/>
                </a:highlight>
                <a:latin typeface="Cascadia Mono" panose="020B0609020000020004" pitchFamily="49" charset="0"/>
              </a:rPr>
              <a:t>// &lt;</a:t>
            </a:r>
            <a:r>
              <a:rPr lang="en-US" sz="1400" dirty="0" err="1">
                <a:solidFill>
                  <a:srgbClr val="008000"/>
                </a:solidFill>
                <a:highlight>
                  <a:srgbClr val="FFFFFF"/>
                </a:highlight>
                <a:latin typeface="Cascadia Mono" panose="020B0609020000020004" pitchFamily="49" charset="0"/>
              </a:rPr>
              <a:t>UserAgent</a:t>
            </a:r>
            <a:r>
              <a:rPr lang="en-US" sz="1400" dirty="0">
                <a:solidFill>
                  <a:srgbClr val="008000"/>
                </a:solidFill>
                <a:highlight>
                  <a:srgbClr val="FFFFFF"/>
                </a:highlight>
                <a:latin typeface="Cascadia Mono" panose="020B0609020000020004" pitchFamily="49" charset="0"/>
              </a:rPr>
              <a:t>&gt; ::= "User-agent:" &lt;name&gt;</a:t>
            </a:r>
            <a:endParaRPr lang="en-US" sz="1400" dirty="0">
              <a:solidFill>
                <a:srgbClr val="000000"/>
              </a:solidFill>
              <a:highlight>
                <a:srgbClr val="FFFFFF"/>
              </a:highlight>
              <a:latin typeface="Cascadia Mono" panose="020B0609020000020004" pitchFamily="49" charset="0"/>
            </a:endParaRPr>
          </a:p>
          <a:p>
            <a:r>
              <a:rPr lang="en-US" sz="1400" dirty="0">
                <a:solidFill>
                  <a:srgbClr val="008000"/>
                </a:solidFill>
                <a:highlight>
                  <a:srgbClr val="FFFFFF"/>
                </a:highlight>
                <a:latin typeface="Cascadia Mono" panose="020B0609020000020004" pitchFamily="49" charset="0"/>
              </a:rPr>
              <a:t>// &lt;Directive&gt; ::= &lt;Permission&gt; &lt;path&gt; | &lt;</a:t>
            </a:r>
            <a:r>
              <a:rPr lang="en-US" sz="1400" dirty="0" err="1">
                <a:solidFill>
                  <a:srgbClr val="008000"/>
                </a:solidFill>
                <a:highlight>
                  <a:srgbClr val="FFFFFF"/>
                </a:highlight>
                <a:latin typeface="Cascadia Mono" panose="020B0609020000020004" pitchFamily="49" charset="0"/>
              </a:rPr>
              <a:t>CrawlDelay</a:t>
            </a:r>
            <a:r>
              <a:rPr lang="en-US" sz="1400" dirty="0">
                <a:solidFill>
                  <a:srgbClr val="008000"/>
                </a:solidFill>
                <a:highlight>
                  <a:srgbClr val="FFFFFF"/>
                </a:highlight>
                <a:latin typeface="Cascadia Mono" panose="020B0609020000020004" pitchFamily="49" charset="0"/>
              </a:rPr>
              <a:t>&gt;</a:t>
            </a:r>
            <a:endParaRPr lang="en-US" sz="1400" dirty="0">
              <a:solidFill>
                <a:srgbClr val="000000"/>
              </a:solidFill>
              <a:highlight>
                <a:srgbClr val="FFFFFF"/>
              </a:highlight>
              <a:latin typeface="Cascadia Mono" panose="020B0609020000020004" pitchFamily="49" charset="0"/>
            </a:endParaRPr>
          </a:p>
          <a:p>
            <a:r>
              <a:rPr lang="en-US" sz="1400" dirty="0">
                <a:solidFill>
                  <a:srgbClr val="008000"/>
                </a:solidFill>
                <a:highlight>
                  <a:srgbClr val="FFFFFF"/>
                </a:highlight>
                <a:latin typeface="Cascadia Mono" panose="020B0609020000020004" pitchFamily="49" charset="0"/>
              </a:rPr>
              <a:t>// &lt;Permission&gt; = "Allow:" | "Disallow:"</a:t>
            </a:r>
            <a:endParaRPr lang="en-US" sz="1400" dirty="0">
              <a:solidFill>
                <a:srgbClr val="000000"/>
              </a:solidFill>
              <a:highlight>
                <a:srgbClr val="FFFFFF"/>
              </a:highlight>
              <a:latin typeface="Cascadia Mono" panose="020B0609020000020004" pitchFamily="49" charset="0"/>
            </a:endParaRPr>
          </a:p>
          <a:p>
            <a:r>
              <a:rPr lang="en-US" sz="1400" dirty="0">
                <a:solidFill>
                  <a:srgbClr val="008000"/>
                </a:solidFill>
                <a:highlight>
                  <a:srgbClr val="FFFFFF"/>
                </a:highlight>
                <a:latin typeface="Cascadia Mono" panose="020B0609020000020004" pitchFamily="49" charset="0"/>
              </a:rPr>
              <a:t>// &lt;wildcard&gt; ::= &lt;a string that may contain *&gt;</a:t>
            </a:r>
            <a:endParaRPr lang="en-US" sz="1400" dirty="0">
              <a:solidFill>
                <a:srgbClr val="000000"/>
              </a:solidFill>
              <a:highlight>
                <a:srgbClr val="FFFFFF"/>
              </a:highlight>
              <a:latin typeface="Cascadia Mono" panose="020B0609020000020004" pitchFamily="49" charset="0"/>
            </a:endParaRPr>
          </a:p>
          <a:p>
            <a:r>
              <a:rPr lang="en-US" sz="1400" dirty="0">
                <a:solidFill>
                  <a:srgbClr val="008000"/>
                </a:solidFill>
                <a:highlight>
                  <a:srgbClr val="FFFFFF"/>
                </a:highlight>
                <a:latin typeface="Cascadia Mono" panose="020B0609020000020004" pitchFamily="49" charset="0"/>
              </a:rPr>
              <a:t>// &lt;Crawl-delay&gt; ::= "Crawl-delay:" &lt;integer&gt;</a:t>
            </a:r>
            <a:endParaRPr lang="en-US" sz="1400" dirty="0"/>
          </a:p>
        </p:txBody>
      </p:sp>
    </p:spTree>
    <p:extLst>
      <p:ext uri="{BB962C8B-B14F-4D97-AF65-F5344CB8AC3E}">
        <p14:creationId xmlns:p14="http://schemas.microsoft.com/office/powerpoint/2010/main" val="2503305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A6EA3E-0CCA-4C52-562D-7F3C4775FE66}"/>
              </a:ext>
            </a:extLst>
          </p:cNvPr>
          <p:cNvSpPr>
            <a:spLocks noGrp="1"/>
          </p:cNvSpPr>
          <p:nvPr>
            <p:ph type="sldNum" sz="quarter" idx="12"/>
          </p:nvPr>
        </p:nvSpPr>
        <p:spPr/>
        <p:txBody>
          <a:bodyPr/>
          <a:lstStyle/>
          <a:p>
            <a:fld id="{F8D59B09-23C8-46BA-B508-CE17BADF421E}" type="slidenum">
              <a:rPr lang="en-US" smtClean="0"/>
              <a:pPr/>
              <a:t>35</a:t>
            </a:fld>
            <a:endParaRPr lang="en-US"/>
          </a:p>
        </p:txBody>
      </p:sp>
      <p:sp>
        <p:nvSpPr>
          <p:cNvPr id="4" name="TextBox 3">
            <a:extLst>
              <a:ext uri="{FF2B5EF4-FFF2-40B4-BE49-F238E27FC236}">
                <a16:creationId xmlns:a16="http://schemas.microsoft.com/office/drawing/2014/main" id="{98D54803-36AA-995C-C02C-7D188AB2F804}"/>
              </a:ext>
            </a:extLst>
          </p:cNvPr>
          <p:cNvSpPr txBox="1"/>
          <p:nvPr/>
        </p:nvSpPr>
        <p:spPr>
          <a:xfrm>
            <a:off x="1050234" y="136525"/>
            <a:ext cx="7043531" cy="6740307"/>
          </a:xfrm>
          <a:prstGeom prst="rect">
            <a:avLst/>
          </a:prstGeom>
          <a:noFill/>
        </p:spPr>
        <p:txBody>
          <a:bodyPr wrap="square">
            <a:spAutoFit/>
          </a:bodyPr>
          <a:lstStyle/>
          <a:p>
            <a:endParaRPr lang="en-US" sz="1200" dirty="0">
              <a:solidFill>
                <a:srgbClr val="000000"/>
              </a:solidFill>
              <a:highlight>
                <a:srgbClr val="FFFFFF"/>
              </a:highlight>
              <a:latin typeface="Cascadia Mono" panose="020B0609020000020004" pitchFamily="49" charset="0"/>
            </a:endParaRPr>
          </a:p>
          <a:p>
            <a:r>
              <a:rPr lang="en-US" sz="1200" dirty="0">
                <a:solidFill>
                  <a:srgbClr val="0000FF"/>
                </a:solidFill>
                <a:highlight>
                  <a:srgbClr val="FFFFFF"/>
                </a:highlight>
                <a:latin typeface="Cascadia Mono" panose="020B0609020000020004" pitchFamily="49" charset="0"/>
              </a:rPr>
              <a:t>class</a:t>
            </a:r>
            <a:r>
              <a:rPr lang="en-US" sz="1200" dirty="0">
                <a:solidFill>
                  <a:srgbClr val="000000"/>
                </a:solidFill>
                <a:highlight>
                  <a:srgbClr val="FFFFFF"/>
                </a:highlight>
                <a:latin typeface="Cascadia Mono" panose="020B0609020000020004" pitchFamily="49" charset="0"/>
              </a:rPr>
              <a:t> </a:t>
            </a:r>
            <a:r>
              <a:rPr lang="en-US" sz="1200" dirty="0" err="1">
                <a:solidFill>
                  <a:srgbClr val="2B91AF"/>
                </a:solidFill>
                <a:highlight>
                  <a:srgbClr val="FFFFFF"/>
                </a:highlight>
                <a:latin typeface="Cascadia Mono" panose="020B0609020000020004" pitchFamily="49" charset="0"/>
              </a:rPr>
              <a:t>RobotsTxt</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private</a:t>
            </a:r>
            <a:r>
              <a:rPr lang="en-US" sz="1200" dirty="0">
                <a:solidFill>
                  <a:srgbClr val="000000"/>
                </a:solidFill>
                <a:highlight>
                  <a:srgbClr val="FFFFFF"/>
                </a:highlight>
                <a:latin typeface="Cascadia Mono" panose="020B0609020000020004" pitchFamily="49" charset="0"/>
              </a:rPr>
              <a:t>:</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std::</a:t>
            </a:r>
            <a:r>
              <a:rPr lang="en-US" sz="1200" dirty="0">
                <a:solidFill>
                  <a:srgbClr val="2B91AF"/>
                </a:solidFill>
                <a:highlight>
                  <a:srgbClr val="FFFFFF"/>
                </a:highlight>
                <a:latin typeface="Cascadia Mono" panose="020B0609020000020004" pitchFamily="49" charset="0"/>
              </a:rPr>
              <a:t>vector</a:t>
            </a:r>
            <a:r>
              <a:rPr lang="en-US" sz="1200" dirty="0">
                <a:solidFill>
                  <a:srgbClr val="000000"/>
                </a:solidFill>
                <a:highlight>
                  <a:srgbClr val="FFFFFF"/>
                </a:highlight>
                <a:latin typeface="Cascadia Mono" panose="020B0609020000020004" pitchFamily="49" charset="0"/>
              </a:rPr>
              <a:t>&lt; </a:t>
            </a:r>
            <a:r>
              <a:rPr lang="en-US" sz="1200" dirty="0">
                <a:solidFill>
                  <a:srgbClr val="0000FF"/>
                </a:solidFill>
                <a:highlight>
                  <a:srgbClr val="FFFFFF"/>
                </a:highlight>
                <a:latin typeface="Cascadia Mono" panose="020B0609020000020004" pitchFamily="49" charset="0"/>
              </a:rPr>
              <a:t>class</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Rule</a:t>
            </a:r>
            <a:r>
              <a:rPr lang="en-US" sz="1200" dirty="0">
                <a:solidFill>
                  <a:srgbClr val="000000"/>
                </a:solidFill>
                <a:highlight>
                  <a:srgbClr val="FFFFFF"/>
                </a:highlight>
                <a:latin typeface="Cascadia Mono" panose="020B0609020000020004" pitchFamily="49" charset="0"/>
              </a:rPr>
              <a:t> * &gt; rules;</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Directive</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FindDirective</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Utf8</a:t>
            </a:r>
            <a:r>
              <a:rPr lang="en-US" sz="1200" dirty="0">
                <a:solidFill>
                  <a:srgbClr val="000000"/>
                </a:solidFill>
                <a:highlight>
                  <a:srgbClr val="FFFFFF"/>
                </a:highlight>
                <a:latin typeface="Cascadia Mono" panose="020B0609020000020004" pitchFamily="49" charset="0"/>
              </a:rPr>
              <a:t> *</a:t>
            </a:r>
            <a:r>
              <a:rPr lang="en-US" sz="1200" dirty="0">
                <a:solidFill>
                  <a:srgbClr val="808080"/>
                </a:solidFill>
                <a:highlight>
                  <a:srgbClr val="FFFFFF"/>
                </a:highlight>
                <a:latin typeface="Cascadia Mono" panose="020B0609020000020004" pitchFamily="49" charset="0"/>
              </a:rPr>
              <a:t>user</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Utf8</a:t>
            </a:r>
            <a:r>
              <a:rPr lang="en-US" sz="1200" dirty="0">
                <a:solidFill>
                  <a:srgbClr val="000000"/>
                </a:solidFill>
                <a:highlight>
                  <a:srgbClr val="FFFFFF"/>
                </a:highlight>
                <a:latin typeface="Cascadia Mono" panose="020B0609020000020004" pitchFamily="49" charset="0"/>
              </a:rPr>
              <a:t> *</a:t>
            </a:r>
            <a:r>
              <a:rPr lang="en-US" sz="1200" dirty="0" err="1">
                <a:solidFill>
                  <a:srgbClr val="808080"/>
                </a:solidFill>
                <a:highlight>
                  <a:srgbClr val="FFFFFF"/>
                </a:highlight>
                <a:latin typeface="Cascadia Mono" panose="020B0609020000020004" pitchFamily="49" charset="0"/>
              </a:rPr>
              <a:t>url</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int</a:t>
            </a:r>
            <a:r>
              <a:rPr lang="en-US" sz="1200" dirty="0">
                <a:solidFill>
                  <a:srgbClr val="000000"/>
                </a:solidFill>
                <a:highlight>
                  <a:srgbClr val="FFFFFF"/>
                </a:highlight>
                <a:latin typeface="Cascadia Mono" panose="020B0609020000020004" pitchFamily="49" charset="0"/>
              </a:rPr>
              <a:t> *</a:t>
            </a:r>
            <a:r>
              <a:rPr lang="en-US" sz="1200" dirty="0" err="1">
                <a:solidFill>
                  <a:srgbClr val="808080"/>
                </a:solidFill>
                <a:highlight>
                  <a:srgbClr val="FFFFFF"/>
                </a:highlight>
                <a:latin typeface="Cascadia Mono" panose="020B0609020000020004" pitchFamily="49" charset="0"/>
              </a:rPr>
              <a:t>crawlDelay</a:t>
            </a:r>
            <a:r>
              <a:rPr lang="en-US" sz="1200" dirty="0">
                <a:solidFill>
                  <a:srgbClr val="000000"/>
                </a:solidFill>
                <a:highlight>
                  <a:srgbClr val="FFFFFF"/>
                </a:highlight>
                <a:latin typeface="Cascadia Mono" panose="020B0609020000020004" pitchFamily="49" charset="0"/>
              </a:rPr>
              <a:t> = </a:t>
            </a:r>
            <a:r>
              <a:rPr lang="en-US" sz="1200" dirty="0">
                <a:solidFill>
                  <a:srgbClr val="0000FF"/>
                </a:solidFill>
                <a:highlight>
                  <a:srgbClr val="FFFFFF"/>
                </a:highlight>
                <a:latin typeface="Cascadia Mono" panose="020B0609020000020004" pitchFamily="49" charset="0"/>
              </a:rPr>
              <a:t>nullptr</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class</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Rule</a:t>
            </a:r>
            <a:r>
              <a:rPr lang="en-US" sz="1200" dirty="0">
                <a:solidFill>
                  <a:srgbClr val="000000"/>
                </a:solidFill>
                <a:highlight>
                  <a:srgbClr val="FFFFFF"/>
                </a:highlight>
                <a:latin typeface="Cascadia Mono" panose="020B0609020000020004" pitchFamily="49" charset="0"/>
              </a:rPr>
              <a:t> **</a:t>
            </a:r>
            <a:r>
              <a:rPr lang="en-US" sz="1200" dirty="0">
                <a:solidFill>
                  <a:srgbClr val="808080"/>
                </a:solidFill>
                <a:highlight>
                  <a:srgbClr val="FFFFFF"/>
                </a:highlight>
                <a:latin typeface="Cascadia Mono" panose="020B0609020000020004" pitchFamily="49" charset="0"/>
              </a:rPr>
              <a:t>rule</a:t>
            </a:r>
            <a:r>
              <a:rPr lang="en-US" sz="1200" dirty="0">
                <a:solidFill>
                  <a:srgbClr val="000000"/>
                </a:solidFill>
                <a:highlight>
                  <a:srgbClr val="FFFFFF"/>
                </a:highlight>
                <a:latin typeface="Cascadia Mono" panose="020B0609020000020004" pitchFamily="49" charset="0"/>
              </a:rPr>
              <a:t> = </a:t>
            </a:r>
            <a:r>
              <a:rPr lang="en-US" sz="1200" dirty="0">
                <a:solidFill>
                  <a:srgbClr val="0000FF"/>
                </a:solidFill>
                <a:highlight>
                  <a:srgbClr val="FFFFFF"/>
                </a:highlight>
                <a:latin typeface="Cascadia Mono" panose="020B0609020000020004" pitchFamily="49" charset="0"/>
              </a:rPr>
              <a:t>nullptr</a:t>
            </a:r>
            <a:r>
              <a:rPr lang="en-US" sz="1200" dirty="0">
                <a:solidFill>
                  <a:srgbClr val="000000"/>
                </a:solidFill>
                <a:highlight>
                  <a:srgbClr val="FFFFFF"/>
                </a:highlight>
                <a:latin typeface="Cascadia Mono" panose="020B0609020000020004" pitchFamily="49" charset="0"/>
              </a:rPr>
              <a:t> );</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public</a:t>
            </a:r>
            <a:r>
              <a:rPr lang="en-US" sz="1200" dirty="0">
                <a:solidFill>
                  <a:srgbClr val="000000"/>
                </a:solidFill>
                <a:highlight>
                  <a:srgbClr val="FFFFFF"/>
                </a:highlight>
                <a:latin typeface="Cascadia Mono" panose="020B0609020000020004" pitchFamily="49" charset="0"/>
              </a:rPr>
              <a:t>:</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Constructor to parse the robots.txt file contents into a</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set of rules.</a:t>
            </a:r>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RobotsTxt</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Utf8</a:t>
            </a:r>
            <a:r>
              <a:rPr lang="en-US" sz="1200" dirty="0">
                <a:solidFill>
                  <a:srgbClr val="000000"/>
                </a:solidFill>
                <a:highlight>
                  <a:srgbClr val="FFFFFF"/>
                </a:highlight>
                <a:latin typeface="Cascadia Mono" panose="020B0609020000020004" pitchFamily="49" charset="0"/>
              </a:rPr>
              <a:t> *</a:t>
            </a:r>
            <a:r>
              <a:rPr lang="en-US" sz="1200" dirty="0" err="1">
                <a:solidFill>
                  <a:srgbClr val="808080"/>
                </a:solidFill>
                <a:highlight>
                  <a:srgbClr val="FFFFFF"/>
                </a:highlight>
                <a:latin typeface="Cascadia Mono" panose="020B0609020000020004" pitchFamily="49" charset="0"/>
              </a:rPr>
              <a:t>robotsTxt</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size_t</a:t>
            </a:r>
            <a:r>
              <a:rPr lang="en-US" sz="1200" dirty="0">
                <a:solidFill>
                  <a:srgbClr val="000000"/>
                </a:solidFill>
                <a:highlight>
                  <a:srgbClr val="FFFFFF"/>
                </a:highlight>
                <a:latin typeface="Cascadia Mono" panose="020B0609020000020004" pitchFamily="49" charset="0"/>
              </a:rPr>
              <a:t> </a:t>
            </a:r>
            <a:r>
              <a:rPr lang="en-US" sz="1200" dirty="0">
                <a:solidFill>
                  <a:srgbClr val="808080"/>
                </a:solidFill>
                <a:highlight>
                  <a:srgbClr val="FFFFFF"/>
                </a:highlight>
                <a:latin typeface="Cascadia Mono" panose="020B0609020000020004" pitchFamily="49" charset="0"/>
              </a:rPr>
              <a:t>length</a:t>
            </a:r>
            <a:r>
              <a:rPr lang="en-US" sz="1200" dirty="0">
                <a:solidFill>
                  <a:srgbClr val="000000"/>
                </a:solidFill>
                <a:highlight>
                  <a:srgbClr val="FFFFFF"/>
                </a:highlight>
                <a:latin typeface="Cascadia Mono" panose="020B0609020000020004" pitchFamily="49" charset="0"/>
              </a:rPr>
              <a:t> );</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Destructor</a:t>
            </a:r>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RobotsTxt</a:t>
            </a:r>
            <a:r>
              <a:rPr lang="en-US" sz="1200" dirty="0">
                <a:solidFill>
                  <a:srgbClr val="000000"/>
                </a:solidFill>
                <a:highlight>
                  <a:srgbClr val="FFFFFF"/>
                </a:highlight>
                <a:latin typeface="Cascadia Mono" panose="020B0609020000020004" pitchFamily="49" charset="0"/>
              </a:rPr>
              <a:t>( );</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Check a full URL against the rules in this robots.txt.</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Return true if access is allowed.  Optionally report</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any crawl delay.</a:t>
            </a:r>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bool</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UrlAllowed</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Utf8</a:t>
            </a:r>
            <a:r>
              <a:rPr lang="en-US" sz="1200" dirty="0">
                <a:solidFill>
                  <a:srgbClr val="000000"/>
                </a:solidFill>
                <a:highlight>
                  <a:srgbClr val="FFFFFF"/>
                </a:highlight>
                <a:latin typeface="Cascadia Mono" panose="020B0609020000020004" pitchFamily="49" charset="0"/>
              </a:rPr>
              <a:t> *</a:t>
            </a:r>
            <a:r>
              <a:rPr lang="en-US" sz="1200" dirty="0">
                <a:solidFill>
                  <a:srgbClr val="808080"/>
                </a:solidFill>
                <a:highlight>
                  <a:srgbClr val="FFFFFF"/>
                </a:highlight>
                <a:latin typeface="Cascadia Mono" panose="020B0609020000020004" pitchFamily="49" charset="0"/>
              </a:rPr>
              <a:t>user</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Utf8</a:t>
            </a:r>
            <a:r>
              <a:rPr lang="en-US" sz="1200" dirty="0">
                <a:solidFill>
                  <a:srgbClr val="000000"/>
                </a:solidFill>
                <a:highlight>
                  <a:srgbClr val="FFFFFF"/>
                </a:highlight>
                <a:latin typeface="Cascadia Mono" panose="020B0609020000020004" pitchFamily="49" charset="0"/>
              </a:rPr>
              <a:t> *</a:t>
            </a:r>
            <a:r>
              <a:rPr lang="en-US" sz="1200" dirty="0" err="1">
                <a:solidFill>
                  <a:srgbClr val="808080"/>
                </a:solidFill>
                <a:highlight>
                  <a:srgbClr val="FFFFFF"/>
                </a:highlight>
                <a:latin typeface="Cascadia Mono" panose="020B0609020000020004" pitchFamily="49" charset="0"/>
              </a:rPr>
              <a:t>url</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int</a:t>
            </a:r>
            <a:r>
              <a:rPr lang="en-US" sz="1200" dirty="0">
                <a:solidFill>
                  <a:srgbClr val="000000"/>
                </a:solidFill>
                <a:highlight>
                  <a:srgbClr val="FFFFFF"/>
                </a:highlight>
                <a:latin typeface="Cascadia Mono" panose="020B0609020000020004" pitchFamily="49" charset="0"/>
              </a:rPr>
              <a:t> *</a:t>
            </a:r>
            <a:r>
              <a:rPr lang="en-US" sz="1200" dirty="0" err="1">
                <a:solidFill>
                  <a:srgbClr val="808080"/>
                </a:solidFill>
                <a:highlight>
                  <a:srgbClr val="FFFFFF"/>
                </a:highlight>
                <a:latin typeface="Cascadia Mono" panose="020B0609020000020004" pitchFamily="49" charset="0"/>
              </a:rPr>
              <a:t>crawlDelay</a:t>
            </a:r>
            <a:r>
              <a:rPr lang="en-US" sz="1200" dirty="0">
                <a:solidFill>
                  <a:srgbClr val="000000"/>
                </a:solidFill>
                <a:highlight>
                  <a:srgbClr val="FFFFFF"/>
                </a:highlight>
                <a:latin typeface="Cascadia Mono" panose="020B0609020000020004" pitchFamily="49" charset="0"/>
              </a:rPr>
              <a:t> = </a:t>
            </a:r>
            <a:r>
              <a:rPr lang="en-US" sz="1200" dirty="0">
                <a:solidFill>
                  <a:srgbClr val="0000FF"/>
                </a:solidFill>
                <a:highlight>
                  <a:srgbClr val="FFFFFF"/>
                </a:highlight>
                <a:latin typeface="Cascadia Mono" panose="020B0609020000020004" pitchFamily="49" charset="0"/>
              </a:rPr>
              <a:t>nullptr</a:t>
            </a:r>
            <a:r>
              <a:rPr lang="en-US" sz="1200" dirty="0">
                <a:solidFill>
                  <a:srgbClr val="000000"/>
                </a:solidFill>
                <a:highlight>
                  <a:srgbClr val="FFFFFF"/>
                </a:highlight>
                <a:latin typeface="Cascadia Mono" panose="020B0609020000020004" pitchFamily="49" charset="0"/>
              </a:rPr>
              <a:t>  );</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Check the path portion of a URL against the rules in this</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robots.txt.  Return true if user is allowed to crawl the path.</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Optionally report any crawl delay.</a:t>
            </a:r>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bool</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PathAllowed</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Utf8</a:t>
            </a:r>
            <a:r>
              <a:rPr lang="en-US" sz="1200" dirty="0">
                <a:solidFill>
                  <a:srgbClr val="000000"/>
                </a:solidFill>
                <a:highlight>
                  <a:srgbClr val="FFFFFF"/>
                </a:highlight>
                <a:latin typeface="Cascadia Mono" panose="020B0609020000020004" pitchFamily="49" charset="0"/>
              </a:rPr>
              <a:t> *</a:t>
            </a:r>
            <a:r>
              <a:rPr lang="en-US" sz="1200" dirty="0">
                <a:solidFill>
                  <a:srgbClr val="808080"/>
                </a:solidFill>
                <a:highlight>
                  <a:srgbClr val="FFFFFF"/>
                </a:highlight>
                <a:latin typeface="Cascadia Mono" panose="020B0609020000020004" pitchFamily="49" charset="0"/>
              </a:rPr>
              <a:t>user</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Utf8</a:t>
            </a:r>
            <a:r>
              <a:rPr lang="en-US" sz="1200" dirty="0">
                <a:solidFill>
                  <a:srgbClr val="000000"/>
                </a:solidFill>
                <a:highlight>
                  <a:srgbClr val="FFFFFF"/>
                </a:highlight>
                <a:latin typeface="Cascadia Mono" panose="020B0609020000020004" pitchFamily="49" charset="0"/>
              </a:rPr>
              <a:t> *</a:t>
            </a:r>
            <a:r>
              <a:rPr lang="en-US" sz="1200" dirty="0">
                <a:solidFill>
                  <a:srgbClr val="808080"/>
                </a:solidFill>
                <a:highlight>
                  <a:srgbClr val="FFFFFF"/>
                </a:highlight>
                <a:latin typeface="Cascadia Mono" panose="020B0609020000020004" pitchFamily="49" charset="0"/>
              </a:rPr>
              <a:t>path</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int</a:t>
            </a:r>
            <a:r>
              <a:rPr lang="en-US" sz="1200" dirty="0">
                <a:solidFill>
                  <a:srgbClr val="000000"/>
                </a:solidFill>
                <a:highlight>
                  <a:srgbClr val="FFFFFF"/>
                </a:highlight>
                <a:latin typeface="Cascadia Mono" panose="020B0609020000020004" pitchFamily="49" charset="0"/>
              </a:rPr>
              <a:t> *</a:t>
            </a:r>
            <a:r>
              <a:rPr lang="en-US" sz="1200" dirty="0" err="1">
                <a:solidFill>
                  <a:srgbClr val="808080"/>
                </a:solidFill>
                <a:highlight>
                  <a:srgbClr val="FFFFFF"/>
                </a:highlight>
                <a:latin typeface="Cascadia Mono" panose="020B0609020000020004" pitchFamily="49" charset="0"/>
              </a:rPr>
              <a:t>crawlDelay</a:t>
            </a:r>
            <a:r>
              <a:rPr lang="en-US" sz="1200" dirty="0">
                <a:solidFill>
                  <a:srgbClr val="000000"/>
                </a:solidFill>
                <a:highlight>
                  <a:srgbClr val="FFFFFF"/>
                </a:highlight>
                <a:latin typeface="Cascadia Mono" panose="020B0609020000020004" pitchFamily="49" charset="0"/>
              </a:rPr>
              <a:t> = </a:t>
            </a:r>
            <a:r>
              <a:rPr lang="en-US" sz="1200" dirty="0">
                <a:solidFill>
                  <a:srgbClr val="0000FF"/>
                </a:solidFill>
                <a:highlight>
                  <a:srgbClr val="FFFFFF"/>
                </a:highlight>
                <a:latin typeface="Cascadia Mono" panose="020B0609020000020004" pitchFamily="49" charset="0"/>
              </a:rPr>
              <a:t>nullptr</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endParaRPr lang="en-US" sz="1200" dirty="0"/>
          </a:p>
        </p:txBody>
      </p:sp>
    </p:spTree>
    <p:extLst>
      <p:ext uri="{BB962C8B-B14F-4D97-AF65-F5344CB8AC3E}">
        <p14:creationId xmlns:p14="http://schemas.microsoft.com/office/powerpoint/2010/main" val="11670114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8C336-21C2-AFB5-DFAB-1E066B2FD5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E57BA7-4392-2B67-E8CA-E387BE0B4981}"/>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E63FDADC-4FC9-E155-5117-12BE52BAA95B}"/>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midterm course eval</a:t>
            </a:r>
          </a:p>
          <a:p>
            <a:pPr marL="514350" indent="-514350">
              <a:buFont typeface="+mj-lt"/>
              <a:buAutoNum type="arabicPeriod"/>
            </a:pPr>
            <a:r>
              <a:rPr lang="en-US" dirty="0">
                <a:solidFill>
                  <a:schemeClr val="bg1">
                    <a:lumMod val="75000"/>
                  </a:schemeClr>
                </a:solidFill>
              </a:rPr>
              <a:t>exam review</a:t>
            </a:r>
          </a:p>
          <a:p>
            <a:pPr marL="514350" indent="-514350">
              <a:buFont typeface="+mj-lt"/>
              <a:buAutoNum type="arabicPeriod"/>
            </a:pPr>
            <a:r>
              <a:rPr lang="en-US" dirty="0">
                <a:solidFill>
                  <a:schemeClr val="bg1">
                    <a:lumMod val="75000"/>
                  </a:schemeClr>
                </a:solidFill>
              </a:rPr>
              <a:t>robots.txt</a:t>
            </a:r>
          </a:p>
          <a:p>
            <a:pPr marL="514350" indent="-514350">
              <a:buFont typeface="+mj-lt"/>
              <a:buAutoNum type="arabicPeriod"/>
            </a:pPr>
            <a:r>
              <a:rPr lang="en-US" dirty="0">
                <a:solidFill>
                  <a:srgbClr val="C00000"/>
                </a:solidFill>
              </a:rPr>
              <a:t>the frontier</a:t>
            </a:r>
          </a:p>
          <a:p>
            <a:pPr marL="514350" indent="-514350">
              <a:buFont typeface="+mj-lt"/>
              <a:buAutoNum type="arabicPeriod"/>
            </a:pPr>
            <a:r>
              <a:rPr lang="en-US" dirty="0"/>
              <a:t>distributing your engine</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F4E4911A-8A26-DB80-7A1F-A6CEB9F255A0}"/>
              </a:ext>
            </a:extLst>
          </p:cNvPr>
          <p:cNvSpPr>
            <a:spLocks noGrp="1"/>
          </p:cNvSpPr>
          <p:nvPr>
            <p:ph type="sldNum" sz="quarter" idx="12"/>
          </p:nvPr>
        </p:nvSpPr>
        <p:spPr/>
        <p:txBody>
          <a:bodyPr/>
          <a:lstStyle/>
          <a:p>
            <a:fld id="{F8D59B09-23C8-46BA-B508-CE17BADF421E}" type="slidenum">
              <a:rPr lang="en-US" smtClean="0"/>
              <a:pPr/>
              <a:t>36</a:t>
            </a:fld>
            <a:endParaRPr lang="en-US"/>
          </a:p>
        </p:txBody>
      </p:sp>
    </p:spTree>
    <p:extLst>
      <p:ext uri="{BB962C8B-B14F-4D97-AF65-F5344CB8AC3E}">
        <p14:creationId xmlns:p14="http://schemas.microsoft.com/office/powerpoint/2010/main" val="1218505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AA1A6-EF3D-4ACF-9F04-8C90A2F1D860}"/>
              </a:ext>
            </a:extLst>
          </p:cNvPr>
          <p:cNvSpPr>
            <a:spLocks noGrp="1"/>
          </p:cNvSpPr>
          <p:nvPr>
            <p:ph type="title"/>
          </p:nvPr>
        </p:nvSpPr>
        <p:spPr/>
        <p:txBody>
          <a:bodyPr/>
          <a:lstStyle/>
          <a:p>
            <a:r>
              <a:rPr lang="en-US" dirty="0"/>
              <a:t>crawler</a:t>
            </a:r>
          </a:p>
        </p:txBody>
      </p:sp>
      <p:sp>
        <p:nvSpPr>
          <p:cNvPr id="3" name="Content Placeholder 2">
            <a:extLst>
              <a:ext uri="{FF2B5EF4-FFF2-40B4-BE49-F238E27FC236}">
                <a16:creationId xmlns:a16="http://schemas.microsoft.com/office/drawing/2014/main" id="{AB790F3E-1F00-46DA-92DF-E2977D428300}"/>
              </a:ext>
            </a:extLst>
          </p:cNvPr>
          <p:cNvSpPr>
            <a:spLocks noGrp="1"/>
          </p:cNvSpPr>
          <p:nvPr>
            <p:ph idx="1"/>
          </p:nvPr>
        </p:nvSpPr>
        <p:spPr>
          <a:xfrm>
            <a:off x="457200" y="1600200"/>
            <a:ext cx="8229600" cy="4288277"/>
          </a:xfrm>
        </p:spPr>
        <p:txBody>
          <a:bodyPr>
            <a:normAutofit fontScale="92500" lnSpcReduction="10000"/>
          </a:bodyPr>
          <a:lstStyle/>
          <a:p>
            <a:pPr marL="514350" indent="-514350">
              <a:spcBef>
                <a:spcPts val="1000"/>
              </a:spcBef>
              <a:buFont typeface="+mj-lt"/>
              <a:buAutoNum type="arabicPeriod"/>
            </a:pPr>
            <a:r>
              <a:rPr lang="en-US" dirty="0"/>
              <a:t>Manage a frontier of new links to be crawled. </a:t>
            </a:r>
          </a:p>
          <a:p>
            <a:pPr marL="514350" indent="-514350">
              <a:spcBef>
                <a:spcPts val="1000"/>
              </a:spcBef>
              <a:buFont typeface="+mj-lt"/>
              <a:buAutoNum type="arabicPeriod"/>
            </a:pPr>
            <a:r>
              <a:rPr lang="en-US" dirty="0"/>
              <a:t>Decide what will or will not be crawled and in what order. </a:t>
            </a:r>
          </a:p>
          <a:p>
            <a:pPr marL="514350" indent="-514350">
              <a:spcBef>
                <a:spcPts val="1000"/>
              </a:spcBef>
              <a:buFont typeface="+mj-lt"/>
              <a:buAutoNum type="arabicPeriod"/>
            </a:pPr>
            <a:r>
              <a:rPr lang="en-US" dirty="0"/>
              <a:t>Keep track of what’s already been crawled.</a:t>
            </a:r>
          </a:p>
          <a:p>
            <a:pPr marL="514350" indent="-514350">
              <a:spcBef>
                <a:spcPts val="1000"/>
              </a:spcBef>
              <a:buFont typeface="+mj-lt"/>
              <a:buAutoNum type="arabicPeriod"/>
            </a:pPr>
            <a:r>
              <a:rPr lang="en-US" dirty="0"/>
              <a:t>Read pages over HTTP and HTTPS.</a:t>
            </a:r>
          </a:p>
          <a:p>
            <a:pPr marL="514350" indent="-514350">
              <a:spcBef>
                <a:spcPts val="1000"/>
              </a:spcBef>
              <a:buFont typeface="+mj-lt"/>
              <a:buAutoNum type="arabicPeriod"/>
            </a:pPr>
            <a:r>
              <a:rPr lang="en-US" dirty="0"/>
              <a:t>Obey robots.txt files.</a:t>
            </a:r>
          </a:p>
          <a:p>
            <a:pPr marL="514350" indent="-514350">
              <a:spcBef>
                <a:spcPts val="1000"/>
              </a:spcBef>
              <a:buFont typeface="+mj-lt"/>
              <a:buAutoNum type="arabicPeriod"/>
            </a:pPr>
            <a:r>
              <a:rPr lang="en-US" dirty="0"/>
              <a:t>Deal with redirects.</a:t>
            </a:r>
          </a:p>
          <a:p>
            <a:pPr marL="0" indent="0">
              <a:spcBef>
                <a:spcPts val="1000"/>
              </a:spcBef>
              <a:buNone/>
            </a:pPr>
            <a:endParaRPr lang="en-US" dirty="0"/>
          </a:p>
          <a:p>
            <a:pPr marL="0" indent="0">
              <a:spcBef>
                <a:spcPts val="1000"/>
              </a:spcBef>
              <a:buNone/>
            </a:pPr>
            <a:r>
              <a:rPr lang="en-US" dirty="0"/>
              <a:t>All of this has to be highly multithreaded so you don’t wait on slow sites, instead overlapping them.</a:t>
            </a:r>
          </a:p>
          <a:p>
            <a:pPr marL="0" indent="0">
              <a:spcBef>
                <a:spcPts val="1000"/>
              </a:spcBef>
              <a:buNone/>
            </a:pPr>
            <a:r>
              <a:rPr lang="en-US" dirty="0"/>
              <a:t>You will also want to spread it across multiple machines.</a:t>
            </a:r>
            <a:endParaRPr lang="en-US" i="1" dirty="0">
              <a:solidFill>
                <a:srgbClr val="FF0000"/>
              </a:solidFill>
            </a:endParaRPr>
          </a:p>
        </p:txBody>
      </p:sp>
    </p:spTree>
    <p:extLst>
      <p:ext uri="{BB962C8B-B14F-4D97-AF65-F5344CB8AC3E}">
        <p14:creationId xmlns:p14="http://schemas.microsoft.com/office/powerpoint/2010/main" val="18851157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C4C36-A15A-4318-9F80-75282E317006}"/>
              </a:ext>
            </a:extLst>
          </p:cNvPr>
          <p:cNvSpPr>
            <a:spLocks noGrp="1"/>
          </p:cNvSpPr>
          <p:nvPr>
            <p:ph type="title"/>
          </p:nvPr>
        </p:nvSpPr>
        <p:spPr/>
        <p:txBody>
          <a:bodyPr/>
          <a:lstStyle/>
          <a:p>
            <a:r>
              <a:rPr lang="en-US" dirty="0"/>
              <a:t>crawler</a:t>
            </a:r>
          </a:p>
        </p:txBody>
      </p:sp>
      <p:sp>
        <p:nvSpPr>
          <p:cNvPr id="3" name="Content Placeholder 2">
            <a:extLst>
              <a:ext uri="{FF2B5EF4-FFF2-40B4-BE49-F238E27FC236}">
                <a16:creationId xmlns:a16="http://schemas.microsoft.com/office/drawing/2014/main" id="{F7C739DF-5236-433E-8D90-9F00EE8385DE}"/>
              </a:ext>
            </a:extLst>
          </p:cNvPr>
          <p:cNvSpPr>
            <a:spLocks noGrp="1"/>
          </p:cNvSpPr>
          <p:nvPr>
            <p:ph idx="1"/>
          </p:nvPr>
        </p:nvSpPr>
        <p:spPr/>
        <p:txBody>
          <a:bodyPr>
            <a:normAutofit/>
          </a:bodyPr>
          <a:lstStyle/>
          <a:p>
            <a:pPr marL="0" indent="0">
              <a:spcBef>
                <a:spcPts val="2000"/>
              </a:spcBef>
              <a:buNone/>
            </a:pPr>
            <a:r>
              <a:rPr lang="en-US" dirty="0"/>
              <a:t>Typically maintains pool of worker processes or threads to read and parse webpages.</a:t>
            </a:r>
          </a:p>
          <a:p>
            <a:pPr marL="0" indent="0">
              <a:spcBef>
                <a:spcPts val="2000"/>
              </a:spcBef>
              <a:buNone/>
            </a:pPr>
            <a:r>
              <a:rPr lang="en-US" dirty="0"/>
              <a:t>Each worker retrieves the file and queues it for the HTML parser which creates an object.</a:t>
            </a:r>
          </a:p>
          <a:p>
            <a:pPr marL="0" indent="0">
              <a:spcBef>
                <a:spcPts val="2000"/>
              </a:spcBef>
              <a:buNone/>
            </a:pPr>
            <a:r>
              <a:rPr lang="en-US" dirty="0"/>
              <a:t>The resulting stream of objects are then passed to the Index builder.</a:t>
            </a:r>
          </a:p>
        </p:txBody>
      </p:sp>
    </p:spTree>
    <p:extLst>
      <p:ext uri="{BB962C8B-B14F-4D97-AF65-F5344CB8AC3E}">
        <p14:creationId xmlns:p14="http://schemas.microsoft.com/office/powerpoint/2010/main" val="29932147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3D807-439B-4AA0-9069-C8ECFF431E7F}"/>
              </a:ext>
            </a:extLst>
          </p:cNvPr>
          <p:cNvSpPr>
            <a:spLocks noGrp="1"/>
          </p:cNvSpPr>
          <p:nvPr>
            <p:ph type="title"/>
          </p:nvPr>
        </p:nvSpPr>
        <p:spPr/>
        <p:txBody>
          <a:bodyPr/>
          <a:lstStyle/>
          <a:p>
            <a:r>
              <a:rPr lang="en-US" dirty="0"/>
              <a:t>the frontier</a:t>
            </a:r>
          </a:p>
        </p:txBody>
      </p:sp>
      <p:sp>
        <p:nvSpPr>
          <p:cNvPr id="3" name="Content Placeholder 2">
            <a:extLst>
              <a:ext uri="{FF2B5EF4-FFF2-40B4-BE49-F238E27FC236}">
                <a16:creationId xmlns:a16="http://schemas.microsoft.com/office/drawing/2014/main" id="{1205DAA8-29E3-4229-B5C0-6310CD0FEB89}"/>
              </a:ext>
            </a:extLst>
          </p:cNvPr>
          <p:cNvSpPr>
            <a:spLocks noGrp="1"/>
          </p:cNvSpPr>
          <p:nvPr>
            <p:ph idx="1"/>
          </p:nvPr>
        </p:nvSpPr>
        <p:spPr/>
        <p:txBody>
          <a:bodyPr>
            <a:normAutofit fontScale="92500" lnSpcReduction="10000"/>
          </a:bodyPr>
          <a:lstStyle/>
          <a:p>
            <a:pPr marL="514350" indent="-514350">
              <a:spcBef>
                <a:spcPts val="1600"/>
              </a:spcBef>
              <a:buFont typeface="+mj-lt"/>
              <a:buAutoNum type="arabicPeriod"/>
            </a:pPr>
            <a:r>
              <a:rPr lang="en-US" sz="2400" dirty="0"/>
              <a:t>Basic problem:  A very large list of URLs that you have not yet crawled.  What should you crawl next?</a:t>
            </a:r>
          </a:p>
          <a:p>
            <a:pPr marL="514350" indent="-514350">
              <a:spcBef>
                <a:spcPts val="1600"/>
              </a:spcBef>
              <a:buFont typeface="+mj-lt"/>
              <a:buAutoNum type="arabicPeriod"/>
            </a:pPr>
            <a:r>
              <a:rPr lang="en-US" sz="2400" dirty="0"/>
              <a:t>Some links are obviously better than others, e.g., .</a:t>
            </a:r>
            <a:r>
              <a:rPr lang="en-US" sz="2400" dirty="0" err="1"/>
              <a:t>edu</a:t>
            </a:r>
            <a:r>
              <a:rPr lang="en-US" sz="2400" dirty="0"/>
              <a:t> vs. .biz.</a:t>
            </a:r>
          </a:p>
          <a:p>
            <a:pPr marL="514350" indent="-514350">
              <a:spcBef>
                <a:spcPts val="1600"/>
              </a:spcBef>
              <a:buFont typeface="+mj-lt"/>
              <a:buAutoNum type="arabicPeriod"/>
            </a:pPr>
            <a:r>
              <a:rPr lang="en-US" sz="2400" dirty="0"/>
              <a:t>You don’t want to DOS anyone.</a:t>
            </a:r>
          </a:p>
          <a:p>
            <a:pPr marL="514350" indent="-514350">
              <a:spcBef>
                <a:spcPts val="1600"/>
              </a:spcBef>
              <a:buFont typeface="+mj-lt"/>
              <a:buAutoNum type="arabicPeriod"/>
            </a:pPr>
            <a:r>
              <a:rPr lang="en-US" sz="2400" dirty="0"/>
              <a:t>Some pages are prohibited by robots.txt, meaning you will need to cache this for each domain.</a:t>
            </a:r>
          </a:p>
          <a:p>
            <a:pPr marL="514350" indent="-514350">
              <a:spcBef>
                <a:spcPts val="1600"/>
              </a:spcBef>
              <a:buFont typeface="+mj-lt"/>
              <a:buAutoNum type="arabicPeriod"/>
            </a:pPr>
            <a:r>
              <a:rPr lang="en-US" sz="2400" dirty="0"/>
              <a:t>If you are crawling on multiple machines, you will need to decide how to split up the work to avoid duplicate crawling but combine the results.</a:t>
            </a:r>
          </a:p>
          <a:p>
            <a:pPr marL="514350" indent="-514350">
              <a:spcBef>
                <a:spcPts val="1600"/>
              </a:spcBef>
              <a:buFont typeface="+mj-lt"/>
              <a:buAutoNum type="arabicPeriod"/>
            </a:pPr>
            <a:r>
              <a:rPr lang="en-US" sz="2400" dirty="0"/>
              <a:t>Just because you crawled a page doesn’t mean you want to index it or follow any of its links.  You may want to blacklist it.</a:t>
            </a:r>
          </a:p>
        </p:txBody>
      </p:sp>
      <p:sp>
        <p:nvSpPr>
          <p:cNvPr id="4" name="Slide Number Placeholder 3">
            <a:extLst>
              <a:ext uri="{FF2B5EF4-FFF2-40B4-BE49-F238E27FC236}">
                <a16:creationId xmlns:a16="http://schemas.microsoft.com/office/drawing/2014/main" id="{306D3624-DECB-4C04-9E49-116EB6F409B5}"/>
              </a:ext>
            </a:extLst>
          </p:cNvPr>
          <p:cNvSpPr>
            <a:spLocks noGrp="1"/>
          </p:cNvSpPr>
          <p:nvPr>
            <p:ph type="sldNum" sz="quarter" idx="12"/>
          </p:nvPr>
        </p:nvSpPr>
        <p:spPr/>
        <p:txBody>
          <a:bodyPr/>
          <a:lstStyle/>
          <a:p>
            <a:fld id="{F8D59B09-23C8-46BA-B508-CE17BADF421E}" type="slidenum">
              <a:rPr lang="en-US" smtClean="0"/>
              <a:pPr/>
              <a:t>39</a:t>
            </a:fld>
            <a:endParaRPr lang="en-US"/>
          </a:p>
        </p:txBody>
      </p:sp>
    </p:spTree>
    <p:extLst>
      <p:ext uri="{BB962C8B-B14F-4D97-AF65-F5344CB8AC3E}">
        <p14:creationId xmlns:p14="http://schemas.microsoft.com/office/powerpoint/2010/main" val="3576445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6F2C8-F54E-4E52-9CD5-71E1DF5F57C7}"/>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6661AE6E-2660-44F1-A75F-BEB76335609A}"/>
              </a:ext>
            </a:extLst>
          </p:cNvPr>
          <p:cNvSpPr>
            <a:spLocks noGrp="1"/>
          </p:cNvSpPr>
          <p:nvPr>
            <p:ph idx="1"/>
          </p:nvPr>
        </p:nvSpPr>
        <p:spPr/>
        <p:txBody>
          <a:bodyPr>
            <a:normAutofit fontScale="92500"/>
          </a:bodyPr>
          <a:lstStyle/>
          <a:p>
            <a:pPr marL="514350" indent="-514350">
              <a:buFont typeface="+mj-lt"/>
              <a:buAutoNum type="arabicPeriod"/>
            </a:pPr>
            <a:r>
              <a:rPr lang="en-US" dirty="0"/>
              <a:t>Should crawling be a depth or breadth-first search of the web?</a:t>
            </a:r>
          </a:p>
          <a:p>
            <a:pPr marL="514350" indent="-514350">
              <a:buFont typeface="+mj-lt"/>
              <a:buAutoNum type="arabicPeriod"/>
            </a:pPr>
            <a:r>
              <a:rPr lang="en-US" dirty="0"/>
              <a:t>How would you decide whether to add a link to frontier in the first place?</a:t>
            </a:r>
          </a:p>
          <a:p>
            <a:pPr marL="514350" indent="-514350">
              <a:buFont typeface="+mj-lt"/>
              <a:buAutoNum type="arabicPeriod"/>
            </a:pPr>
            <a:r>
              <a:rPr lang="en-US" dirty="0"/>
              <a:t>Will you capture anchor text or number of links?</a:t>
            </a:r>
          </a:p>
          <a:p>
            <a:pPr marL="514350" indent="-514350">
              <a:buFont typeface="+mj-lt"/>
              <a:buAutoNum type="arabicPeriod"/>
            </a:pPr>
            <a:r>
              <a:rPr lang="en-US" dirty="0"/>
              <a:t>How would you decide which links already on the frontier should be crawled next?</a:t>
            </a:r>
          </a:p>
          <a:p>
            <a:pPr marL="514350" indent="-514350">
              <a:buFont typeface="+mj-lt"/>
              <a:buAutoNum type="arabicPeriod"/>
            </a:pPr>
            <a:r>
              <a:rPr lang="en-US" dirty="0"/>
              <a:t>What do you need to cache per domain?</a:t>
            </a:r>
          </a:p>
          <a:p>
            <a:pPr marL="514350" indent="-514350">
              <a:buFont typeface="+mj-lt"/>
              <a:buAutoNum type="arabicPeriod"/>
            </a:pPr>
            <a:r>
              <a:rPr lang="en-US" dirty="0"/>
              <a:t>Will you have a blacklist?</a:t>
            </a:r>
          </a:p>
          <a:p>
            <a:pPr marL="514350" indent="-514350">
              <a:buFont typeface="+mj-lt"/>
              <a:buAutoNum type="arabicPeriod"/>
            </a:pPr>
            <a:r>
              <a:rPr lang="en-US" dirty="0"/>
              <a:t>Will you do language or porn detection?  How?</a:t>
            </a:r>
          </a:p>
        </p:txBody>
      </p:sp>
      <p:sp>
        <p:nvSpPr>
          <p:cNvPr id="4" name="Slide Number Placeholder 3">
            <a:extLst>
              <a:ext uri="{FF2B5EF4-FFF2-40B4-BE49-F238E27FC236}">
                <a16:creationId xmlns:a16="http://schemas.microsoft.com/office/drawing/2014/main" id="{2E5BFD4B-9D3C-4534-83E3-81FDA78B7C78}"/>
              </a:ext>
            </a:extLst>
          </p:cNvPr>
          <p:cNvSpPr>
            <a:spLocks noGrp="1"/>
          </p:cNvSpPr>
          <p:nvPr>
            <p:ph type="sldNum" sz="quarter" idx="12"/>
          </p:nvPr>
        </p:nvSpPr>
        <p:spPr/>
        <p:txBody>
          <a:bodyPr/>
          <a:lstStyle/>
          <a:p>
            <a:fld id="{F8D59B09-23C8-46BA-B508-CE17BADF421E}" type="slidenum">
              <a:rPr lang="en-US" smtClean="0"/>
              <a:pPr/>
              <a:t>40</a:t>
            </a:fld>
            <a:endParaRPr lang="en-US"/>
          </a:p>
        </p:txBody>
      </p:sp>
    </p:spTree>
    <p:extLst>
      <p:ext uri="{BB962C8B-B14F-4D97-AF65-F5344CB8AC3E}">
        <p14:creationId xmlns:p14="http://schemas.microsoft.com/office/powerpoint/2010/main" val="17374702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E048B-5AEB-49DF-BDC0-E73D52174FD8}"/>
              </a:ext>
            </a:extLst>
          </p:cNvPr>
          <p:cNvSpPr>
            <a:spLocks noGrp="1"/>
          </p:cNvSpPr>
          <p:nvPr>
            <p:ph type="title"/>
          </p:nvPr>
        </p:nvSpPr>
        <p:spPr/>
        <p:txBody>
          <a:bodyPr/>
          <a:lstStyle/>
          <a:p>
            <a:r>
              <a:rPr lang="en-US" dirty="0"/>
              <a:t>the frontier</a:t>
            </a:r>
          </a:p>
        </p:txBody>
      </p:sp>
      <p:sp>
        <p:nvSpPr>
          <p:cNvPr id="3" name="Content Placeholder 2">
            <a:extLst>
              <a:ext uri="{FF2B5EF4-FFF2-40B4-BE49-F238E27FC236}">
                <a16:creationId xmlns:a16="http://schemas.microsoft.com/office/drawing/2014/main" id="{70420D0D-9216-4C62-BF11-C69ACE0CF52D}"/>
              </a:ext>
            </a:extLst>
          </p:cNvPr>
          <p:cNvSpPr>
            <a:spLocks noGrp="1"/>
          </p:cNvSpPr>
          <p:nvPr>
            <p:ph idx="1"/>
          </p:nvPr>
        </p:nvSpPr>
        <p:spPr/>
        <p:txBody>
          <a:bodyPr>
            <a:normAutofit/>
          </a:bodyPr>
          <a:lstStyle/>
          <a:p>
            <a:pPr marL="0" indent="0">
              <a:buNone/>
            </a:pPr>
            <a:r>
              <a:rPr lang="en-US" sz="2400" dirty="0"/>
              <a:t>Often described as a priority queue problem.</a:t>
            </a:r>
          </a:p>
          <a:p>
            <a:pPr marL="0" indent="0">
              <a:buNone/>
            </a:pPr>
            <a:r>
              <a:rPr lang="en-US" sz="2400" dirty="0"/>
              <a:t>But you have a choice when to do the priority calculations.</a:t>
            </a:r>
          </a:p>
          <a:p>
            <a:pPr marL="0" indent="0">
              <a:buNone/>
            </a:pPr>
            <a:r>
              <a:rPr lang="en-US" sz="2400" dirty="0"/>
              <a:t>You can do the calculation as you add it your queue or as you pull things off.</a:t>
            </a:r>
          </a:p>
          <a:p>
            <a:pPr marL="0" indent="0">
              <a:buNone/>
            </a:pPr>
            <a:r>
              <a:rPr lang="en-US" sz="2400" dirty="0"/>
              <a:t>But what happens if you go in strict priority order?</a:t>
            </a:r>
          </a:p>
        </p:txBody>
      </p:sp>
      <p:sp>
        <p:nvSpPr>
          <p:cNvPr id="4" name="Slide Number Placeholder 3">
            <a:extLst>
              <a:ext uri="{FF2B5EF4-FFF2-40B4-BE49-F238E27FC236}">
                <a16:creationId xmlns:a16="http://schemas.microsoft.com/office/drawing/2014/main" id="{B5739268-2977-4169-9C4B-89CB64D7EA54}"/>
              </a:ext>
            </a:extLst>
          </p:cNvPr>
          <p:cNvSpPr>
            <a:spLocks noGrp="1"/>
          </p:cNvSpPr>
          <p:nvPr>
            <p:ph type="sldNum" sz="quarter" idx="12"/>
          </p:nvPr>
        </p:nvSpPr>
        <p:spPr/>
        <p:txBody>
          <a:bodyPr/>
          <a:lstStyle/>
          <a:p>
            <a:fld id="{F8D59B09-23C8-46BA-B508-CE17BADF421E}" type="slidenum">
              <a:rPr lang="en-US" smtClean="0"/>
              <a:pPr/>
              <a:t>41</a:t>
            </a:fld>
            <a:endParaRPr lang="en-US"/>
          </a:p>
        </p:txBody>
      </p:sp>
    </p:spTree>
    <p:extLst>
      <p:ext uri="{BB962C8B-B14F-4D97-AF65-F5344CB8AC3E}">
        <p14:creationId xmlns:p14="http://schemas.microsoft.com/office/powerpoint/2010/main" val="31454821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5E722-EC1E-45C6-812C-BB9F7B88B4A0}"/>
              </a:ext>
            </a:extLst>
          </p:cNvPr>
          <p:cNvSpPr>
            <a:spLocks noGrp="1"/>
          </p:cNvSpPr>
          <p:nvPr>
            <p:ph type="title"/>
          </p:nvPr>
        </p:nvSpPr>
        <p:spPr/>
        <p:txBody>
          <a:bodyPr/>
          <a:lstStyle/>
          <a:p>
            <a:r>
              <a:rPr lang="en-US" dirty="0"/>
              <a:t>Mercator</a:t>
            </a:r>
          </a:p>
        </p:txBody>
      </p:sp>
      <p:sp>
        <p:nvSpPr>
          <p:cNvPr id="3" name="Content Placeholder 2">
            <a:extLst>
              <a:ext uri="{FF2B5EF4-FFF2-40B4-BE49-F238E27FC236}">
                <a16:creationId xmlns:a16="http://schemas.microsoft.com/office/drawing/2014/main" id="{24E13840-7E4C-4529-97AF-B46684D5C37D}"/>
              </a:ext>
            </a:extLst>
          </p:cNvPr>
          <p:cNvSpPr>
            <a:spLocks noGrp="1"/>
          </p:cNvSpPr>
          <p:nvPr>
            <p:ph idx="1"/>
          </p:nvPr>
        </p:nvSpPr>
        <p:spPr>
          <a:xfrm>
            <a:off x="457200" y="1600200"/>
            <a:ext cx="3747247" cy="4525963"/>
          </a:xfrm>
        </p:spPr>
        <p:txBody>
          <a:bodyPr>
            <a:normAutofit/>
          </a:bodyPr>
          <a:lstStyle/>
          <a:p>
            <a:pPr marL="0" indent="0">
              <a:buNone/>
            </a:pPr>
            <a:r>
              <a:rPr lang="en-US" sz="2000" dirty="0"/>
              <a:t>The Mercator system in 2001 by Marc </a:t>
            </a:r>
            <a:r>
              <a:rPr lang="en-US" sz="2000" dirty="0" err="1"/>
              <a:t>Najork</a:t>
            </a:r>
            <a:r>
              <a:rPr lang="en-US" sz="2000" dirty="0"/>
              <a:t> and Allan </a:t>
            </a:r>
            <a:r>
              <a:rPr lang="en-US" sz="2000" dirty="0" err="1"/>
              <a:t>Heydon</a:t>
            </a:r>
            <a:r>
              <a:rPr lang="en-US" sz="2000" dirty="0"/>
              <a:t> used a complex system of queues.</a:t>
            </a:r>
          </a:p>
          <a:p>
            <a:pPr marL="0" indent="0">
              <a:buNone/>
            </a:pPr>
            <a:r>
              <a:rPr lang="en-US" sz="2000" dirty="0">
                <a:hlinkClick r:id="rId3"/>
              </a:rPr>
              <a:t>http://www.cs.cornell.edu/courses/cs685/2002fa/mercator.pdf</a:t>
            </a:r>
            <a:endParaRPr lang="en-US" sz="2000" dirty="0"/>
          </a:p>
          <a:p>
            <a:pPr marL="0" indent="0">
              <a:buNone/>
            </a:pPr>
            <a:endParaRPr lang="en-US" sz="2000" dirty="0"/>
          </a:p>
          <a:p>
            <a:pPr marL="0" indent="0">
              <a:buNone/>
            </a:pPr>
            <a:r>
              <a:rPr lang="en-US" sz="2000" dirty="0"/>
              <a:t>(Please read this article.)</a:t>
            </a:r>
          </a:p>
        </p:txBody>
      </p:sp>
      <p:sp>
        <p:nvSpPr>
          <p:cNvPr id="4" name="Slide Number Placeholder 3">
            <a:extLst>
              <a:ext uri="{FF2B5EF4-FFF2-40B4-BE49-F238E27FC236}">
                <a16:creationId xmlns:a16="http://schemas.microsoft.com/office/drawing/2014/main" id="{E0585D0B-D82A-4FBE-91D8-1F13E10DE407}"/>
              </a:ext>
            </a:extLst>
          </p:cNvPr>
          <p:cNvSpPr>
            <a:spLocks noGrp="1"/>
          </p:cNvSpPr>
          <p:nvPr>
            <p:ph type="sldNum" sz="quarter" idx="12"/>
          </p:nvPr>
        </p:nvSpPr>
        <p:spPr/>
        <p:txBody>
          <a:bodyPr/>
          <a:lstStyle/>
          <a:p>
            <a:fld id="{F8D59B09-23C8-46BA-B508-CE17BADF421E}" type="slidenum">
              <a:rPr lang="en-US" smtClean="0"/>
              <a:pPr/>
              <a:t>42</a:t>
            </a:fld>
            <a:endParaRPr lang="en-US"/>
          </a:p>
        </p:txBody>
      </p:sp>
      <p:pic>
        <p:nvPicPr>
          <p:cNvPr id="8" name="Picture 7">
            <a:extLst>
              <a:ext uri="{FF2B5EF4-FFF2-40B4-BE49-F238E27FC236}">
                <a16:creationId xmlns:a16="http://schemas.microsoft.com/office/drawing/2014/main" id="{A35582F2-7C19-4101-832D-F3A60A45E060}"/>
              </a:ext>
            </a:extLst>
          </p:cNvPr>
          <p:cNvPicPr>
            <a:picLocks noChangeAspect="1"/>
          </p:cNvPicPr>
          <p:nvPr/>
        </p:nvPicPr>
        <p:blipFill>
          <a:blip r:embed="rId4"/>
          <a:stretch>
            <a:fillRect/>
          </a:stretch>
        </p:blipFill>
        <p:spPr>
          <a:xfrm>
            <a:off x="4760934" y="1418188"/>
            <a:ext cx="3369381" cy="5303287"/>
          </a:xfrm>
          <a:prstGeom prst="rect">
            <a:avLst/>
          </a:prstGeom>
        </p:spPr>
      </p:pic>
    </p:spTree>
    <p:extLst>
      <p:ext uri="{BB962C8B-B14F-4D97-AF65-F5344CB8AC3E}">
        <p14:creationId xmlns:p14="http://schemas.microsoft.com/office/powerpoint/2010/main" val="2808979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41E94-CB0A-4F1D-8FC1-15646BC6344C}"/>
              </a:ext>
            </a:extLst>
          </p:cNvPr>
          <p:cNvSpPr>
            <a:spLocks noGrp="1"/>
          </p:cNvSpPr>
          <p:nvPr>
            <p:ph type="title"/>
          </p:nvPr>
        </p:nvSpPr>
        <p:spPr/>
        <p:txBody>
          <a:bodyPr/>
          <a:lstStyle/>
          <a:p>
            <a:r>
              <a:rPr lang="en-US" dirty="0"/>
              <a:t>A simpler strategy</a:t>
            </a:r>
          </a:p>
        </p:txBody>
      </p:sp>
      <p:sp>
        <p:nvSpPr>
          <p:cNvPr id="3" name="Content Placeholder 2">
            <a:extLst>
              <a:ext uri="{FF2B5EF4-FFF2-40B4-BE49-F238E27FC236}">
                <a16:creationId xmlns:a16="http://schemas.microsoft.com/office/drawing/2014/main" id="{FEE9523F-9F23-4105-9F7A-DA94D0E254F3}"/>
              </a:ext>
            </a:extLst>
          </p:cNvPr>
          <p:cNvSpPr>
            <a:spLocks noGrp="1"/>
          </p:cNvSpPr>
          <p:nvPr>
            <p:ph idx="1"/>
          </p:nvPr>
        </p:nvSpPr>
        <p:spPr/>
        <p:txBody>
          <a:bodyPr>
            <a:normAutofit/>
          </a:bodyPr>
          <a:lstStyle/>
          <a:p>
            <a:pPr marL="0" indent="0">
              <a:spcBef>
                <a:spcPts val="1600"/>
              </a:spcBef>
              <a:buNone/>
            </a:pPr>
            <a:r>
              <a:rPr lang="en-US" sz="2400" dirty="0"/>
              <a:t>Assume there are a very large number of links on your frontier.</a:t>
            </a:r>
          </a:p>
          <a:p>
            <a:pPr marL="514350" indent="-514350">
              <a:spcBef>
                <a:spcPts val="1600"/>
              </a:spcBef>
              <a:buFont typeface="+mj-lt"/>
              <a:buAutoNum type="arabicPeriod"/>
            </a:pPr>
            <a:r>
              <a:rPr lang="en-US" sz="2400" dirty="0"/>
              <a:t>Randomly choose n links and rank them using whatever information you have available.</a:t>
            </a:r>
          </a:p>
          <a:p>
            <a:pPr marL="514350" indent="-514350">
              <a:spcBef>
                <a:spcPts val="1600"/>
              </a:spcBef>
              <a:buFont typeface="+mj-lt"/>
              <a:buAutoNum type="arabicPeriod"/>
            </a:pPr>
            <a:r>
              <a:rPr lang="en-US" sz="2400" dirty="0"/>
              <a:t>Crawl the top k links.</a:t>
            </a:r>
          </a:p>
          <a:p>
            <a:pPr marL="514350" indent="-514350">
              <a:spcBef>
                <a:spcPts val="1600"/>
              </a:spcBef>
              <a:buFont typeface="+mj-lt"/>
              <a:buAutoNum type="arabicPeriod"/>
            </a:pPr>
            <a:r>
              <a:rPr lang="en-US" sz="2400" dirty="0"/>
              <a:t>Repeat.</a:t>
            </a:r>
          </a:p>
          <a:p>
            <a:pPr marL="0" indent="0">
              <a:spcBef>
                <a:spcPts val="1600"/>
              </a:spcBef>
              <a:buNone/>
            </a:pPr>
            <a:endParaRPr lang="en-US" sz="2400" dirty="0"/>
          </a:p>
        </p:txBody>
      </p:sp>
      <p:sp>
        <p:nvSpPr>
          <p:cNvPr id="4" name="Slide Number Placeholder 3">
            <a:extLst>
              <a:ext uri="{FF2B5EF4-FFF2-40B4-BE49-F238E27FC236}">
                <a16:creationId xmlns:a16="http://schemas.microsoft.com/office/drawing/2014/main" id="{3F6C133B-E3DA-4154-BAFE-C56950A673BD}"/>
              </a:ext>
            </a:extLst>
          </p:cNvPr>
          <p:cNvSpPr>
            <a:spLocks noGrp="1"/>
          </p:cNvSpPr>
          <p:nvPr>
            <p:ph type="sldNum" sz="quarter" idx="12"/>
          </p:nvPr>
        </p:nvSpPr>
        <p:spPr/>
        <p:txBody>
          <a:bodyPr/>
          <a:lstStyle/>
          <a:p>
            <a:fld id="{F8D59B09-23C8-46BA-B508-CE17BADF421E}" type="slidenum">
              <a:rPr lang="en-US" smtClean="0"/>
              <a:pPr/>
              <a:t>43</a:t>
            </a:fld>
            <a:endParaRPr lang="en-US"/>
          </a:p>
        </p:txBody>
      </p:sp>
    </p:spTree>
    <p:extLst>
      <p:ext uri="{BB962C8B-B14F-4D97-AF65-F5344CB8AC3E}">
        <p14:creationId xmlns:p14="http://schemas.microsoft.com/office/powerpoint/2010/main" val="1489691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578ED-AEFE-3835-97C6-990F1F70FB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420F2-381E-BBC1-89D8-2D759F61E0F5}"/>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760F1619-C03B-5281-7166-E0084A3893F6}"/>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midterm course eval</a:t>
            </a:r>
          </a:p>
          <a:p>
            <a:pPr marL="514350" indent="-514350">
              <a:buFont typeface="+mj-lt"/>
              <a:buAutoNum type="arabicPeriod"/>
            </a:pPr>
            <a:r>
              <a:rPr lang="en-US" dirty="0">
                <a:solidFill>
                  <a:schemeClr val="bg1">
                    <a:lumMod val="75000"/>
                  </a:schemeClr>
                </a:solidFill>
              </a:rPr>
              <a:t>exam review</a:t>
            </a:r>
          </a:p>
          <a:p>
            <a:pPr marL="514350" indent="-514350">
              <a:buFont typeface="+mj-lt"/>
              <a:buAutoNum type="arabicPeriod"/>
            </a:pPr>
            <a:r>
              <a:rPr lang="en-US" dirty="0">
                <a:solidFill>
                  <a:schemeClr val="bg1">
                    <a:lumMod val="75000"/>
                  </a:schemeClr>
                </a:solidFill>
              </a:rPr>
              <a:t>robots.txt</a:t>
            </a:r>
          </a:p>
          <a:p>
            <a:pPr marL="514350" indent="-514350">
              <a:buFont typeface="+mj-lt"/>
              <a:buAutoNum type="arabicPeriod"/>
            </a:pPr>
            <a:r>
              <a:rPr lang="en-US" dirty="0">
                <a:solidFill>
                  <a:schemeClr val="bg1">
                    <a:lumMod val="75000"/>
                  </a:schemeClr>
                </a:solidFill>
              </a:rPr>
              <a:t>the frontier</a:t>
            </a:r>
          </a:p>
          <a:p>
            <a:pPr marL="514350" indent="-514350">
              <a:buFont typeface="+mj-lt"/>
              <a:buAutoNum type="arabicPeriod"/>
            </a:pPr>
            <a:r>
              <a:rPr lang="en-US" dirty="0">
                <a:solidFill>
                  <a:srgbClr val="C00000"/>
                </a:solidFill>
              </a:rPr>
              <a:t>distributing your engine</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F32A70F5-641A-72A5-FF6B-6400C2AE1933}"/>
              </a:ext>
            </a:extLst>
          </p:cNvPr>
          <p:cNvSpPr>
            <a:spLocks noGrp="1"/>
          </p:cNvSpPr>
          <p:nvPr>
            <p:ph type="sldNum" sz="quarter" idx="12"/>
          </p:nvPr>
        </p:nvSpPr>
        <p:spPr/>
        <p:txBody>
          <a:bodyPr/>
          <a:lstStyle/>
          <a:p>
            <a:fld id="{F8D59B09-23C8-46BA-B508-CE17BADF421E}" type="slidenum">
              <a:rPr lang="en-US" smtClean="0"/>
              <a:pPr/>
              <a:t>44</a:t>
            </a:fld>
            <a:endParaRPr lang="en-US"/>
          </a:p>
        </p:txBody>
      </p:sp>
    </p:spTree>
    <p:extLst>
      <p:ext uri="{BB962C8B-B14F-4D97-AF65-F5344CB8AC3E}">
        <p14:creationId xmlns:p14="http://schemas.microsoft.com/office/powerpoint/2010/main" val="7519562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981F7-1BBE-1242-9E12-7F77390587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34CB6-6D9D-D832-A497-D45BED06C592}"/>
              </a:ext>
            </a:extLst>
          </p:cNvPr>
          <p:cNvSpPr>
            <a:spLocks noGrp="1"/>
          </p:cNvSpPr>
          <p:nvPr>
            <p:ph type="title"/>
          </p:nvPr>
        </p:nvSpPr>
        <p:spPr/>
        <p:txBody>
          <a:bodyPr/>
          <a:lstStyle/>
          <a:p>
            <a:r>
              <a:rPr lang="en-US" dirty="0"/>
              <a:t>basic problem</a:t>
            </a:r>
          </a:p>
        </p:txBody>
      </p:sp>
      <p:sp>
        <p:nvSpPr>
          <p:cNvPr id="3" name="Content Placeholder 2">
            <a:extLst>
              <a:ext uri="{FF2B5EF4-FFF2-40B4-BE49-F238E27FC236}">
                <a16:creationId xmlns:a16="http://schemas.microsoft.com/office/drawing/2014/main" id="{6A55AC41-D2FB-26A4-B42D-9FCFD38F74AD}"/>
              </a:ext>
            </a:extLst>
          </p:cNvPr>
          <p:cNvSpPr>
            <a:spLocks noGrp="1"/>
          </p:cNvSpPr>
          <p:nvPr>
            <p:ph idx="1"/>
          </p:nvPr>
        </p:nvSpPr>
        <p:spPr/>
        <p:txBody>
          <a:bodyPr/>
          <a:lstStyle/>
          <a:p>
            <a:r>
              <a:rPr lang="en-US" dirty="0"/>
              <a:t>Distribute the functionality across multiple machines.</a:t>
            </a:r>
          </a:p>
          <a:p>
            <a:r>
              <a:rPr lang="en-US" dirty="0"/>
              <a:t>Minimize losses due to communication.</a:t>
            </a:r>
          </a:p>
        </p:txBody>
      </p:sp>
      <p:sp>
        <p:nvSpPr>
          <p:cNvPr id="4" name="Slide Number Placeholder 3">
            <a:extLst>
              <a:ext uri="{FF2B5EF4-FFF2-40B4-BE49-F238E27FC236}">
                <a16:creationId xmlns:a16="http://schemas.microsoft.com/office/drawing/2014/main" id="{A3890EA4-CEE3-7A36-6F97-72E5B954BAF6}"/>
              </a:ext>
            </a:extLst>
          </p:cNvPr>
          <p:cNvSpPr>
            <a:spLocks noGrp="1"/>
          </p:cNvSpPr>
          <p:nvPr>
            <p:ph type="sldNum" sz="quarter" idx="12"/>
          </p:nvPr>
        </p:nvSpPr>
        <p:spPr/>
        <p:txBody>
          <a:bodyPr/>
          <a:lstStyle/>
          <a:p>
            <a:fld id="{F8D59B09-23C8-46BA-B508-CE17BADF421E}" type="slidenum">
              <a:rPr lang="en-US" smtClean="0"/>
              <a:pPr/>
              <a:t>45</a:t>
            </a:fld>
            <a:endParaRPr lang="en-US"/>
          </a:p>
        </p:txBody>
      </p:sp>
    </p:spTree>
    <p:extLst>
      <p:ext uri="{BB962C8B-B14F-4D97-AF65-F5344CB8AC3E}">
        <p14:creationId xmlns:p14="http://schemas.microsoft.com/office/powerpoint/2010/main" val="35111918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0CA2-C569-247D-B310-9A296D6A0495}"/>
              </a:ext>
            </a:extLst>
          </p:cNvPr>
          <p:cNvSpPr>
            <a:spLocks noGrp="1"/>
          </p:cNvSpPr>
          <p:nvPr>
            <p:ph type="title"/>
          </p:nvPr>
        </p:nvSpPr>
        <p:spPr/>
        <p:txBody>
          <a:bodyPr/>
          <a:lstStyle/>
          <a:p>
            <a:r>
              <a:rPr lang="en-US" dirty="0"/>
              <a:t>basic question</a:t>
            </a:r>
          </a:p>
        </p:txBody>
      </p:sp>
      <p:sp>
        <p:nvSpPr>
          <p:cNvPr id="3" name="Content Placeholder 2">
            <a:extLst>
              <a:ext uri="{FF2B5EF4-FFF2-40B4-BE49-F238E27FC236}">
                <a16:creationId xmlns:a16="http://schemas.microsoft.com/office/drawing/2014/main" id="{3597ED8F-BE5C-BFC2-39EB-FD86AF46527C}"/>
              </a:ext>
            </a:extLst>
          </p:cNvPr>
          <p:cNvSpPr>
            <a:spLocks noGrp="1"/>
          </p:cNvSpPr>
          <p:nvPr>
            <p:ph idx="1"/>
          </p:nvPr>
        </p:nvSpPr>
        <p:spPr/>
        <p:txBody>
          <a:bodyPr/>
          <a:lstStyle/>
          <a:p>
            <a:r>
              <a:rPr lang="en-US" dirty="0"/>
              <a:t>Will all your machines be identical?</a:t>
            </a:r>
          </a:p>
        </p:txBody>
      </p:sp>
      <p:sp>
        <p:nvSpPr>
          <p:cNvPr id="4" name="Slide Number Placeholder 3">
            <a:extLst>
              <a:ext uri="{FF2B5EF4-FFF2-40B4-BE49-F238E27FC236}">
                <a16:creationId xmlns:a16="http://schemas.microsoft.com/office/drawing/2014/main" id="{3389C0F5-3BFF-B780-8ACD-7449D6A01116}"/>
              </a:ext>
            </a:extLst>
          </p:cNvPr>
          <p:cNvSpPr>
            <a:spLocks noGrp="1"/>
          </p:cNvSpPr>
          <p:nvPr>
            <p:ph type="sldNum" sz="quarter" idx="12"/>
          </p:nvPr>
        </p:nvSpPr>
        <p:spPr/>
        <p:txBody>
          <a:bodyPr/>
          <a:lstStyle/>
          <a:p>
            <a:fld id="{F8D59B09-23C8-46BA-B508-CE17BADF421E}" type="slidenum">
              <a:rPr lang="en-US" smtClean="0"/>
              <a:pPr/>
              <a:t>46</a:t>
            </a:fld>
            <a:endParaRPr lang="en-US"/>
          </a:p>
        </p:txBody>
      </p:sp>
    </p:spTree>
    <p:extLst>
      <p:ext uri="{BB962C8B-B14F-4D97-AF65-F5344CB8AC3E}">
        <p14:creationId xmlns:p14="http://schemas.microsoft.com/office/powerpoint/2010/main" val="16023173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8955E-0151-45B8-9203-A63EB6E448BD}"/>
              </a:ext>
            </a:extLst>
          </p:cNvPr>
          <p:cNvSpPr>
            <a:spLocks noGrp="1"/>
          </p:cNvSpPr>
          <p:nvPr>
            <p:ph type="title"/>
          </p:nvPr>
        </p:nvSpPr>
        <p:spPr/>
        <p:txBody>
          <a:bodyPr/>
          <a:lstStyle/>
          <a:p>
            <a:r>
              <a:rPr lang="en-US" dirty="0"/>
              <a:t>distributing your index</a:t>
            </a:r>
          </a:p>
        </p:txBody>
      </p:sp>
      <p:sp>
        <p:nvSpPr>
          <p:cNvPr id="3" name="Content Placeholder 2">
            <a:extLst>
              <a:ext uri="{FF2B5EF4-FFF2-40B4-BE49-F238E27FC236}">
                <a16:creationId xmlns:a16="http://schemas.microsoft.com/office/drawing/2014/main" id="{92DAFBE3-DDB9-46B4-85E4-58B1CADA2D6D}"/>
              </a:ext>
            </a:extLst>
          </p:cNvPr>
          <p:cNvSpPr>
            <a:spLocks noGrp="1"/>
          </p:cNvSpPr>
          <p:nvPr>
            <p:ph idx="1"/>
          </p:nvPr>
        </p:nvSpPr>
        <p:spPr/>
        <p:txBody>
          <a:bodyPr>
            <a:normAutofit/>
          </a:bodyPr>
          <a:lstStyle/>
          <a:p>
            <a:pPr marL="0" indent="0">
              <a:spcBef>
                <a:spcPts val="1500"/>
              </a:spcBef>
              <a:buNone/>
            </a:pPr>
            <a:r>
              <a:rPr lang="en-US" sz="2400" dirty="0"/>
              <a:t>Avoid having a master.</a:t>
            </a:r>
          </a:p>
          <a:p>
            <a:pPr marL="0" indent="0">
              <a:spcBef>
                <a:spcPts val="1500"/>
              </a:spcBef>
              <a:buNone/>
            </a:pPr>
            <a:r>
              <a:rPr lang="en-US" sz="2400" dirty="0"/>
              <a:t>If you have n crawlers, use a hash(URL or domain) % n to decide what machine should crawl it.</a:t>
            </a:r>
          </a:p>
          <a:p>
            <a:pPr marL="0" indent="0">
              <a:spcBef>
                <a:spcPts val="1500"/>
              </a:spcBef>
              <a:buNone/>
            </a:pPr>
            <a:r>
              <a:rPr lang="en-US" sz="2400" dirty="0"/>
              <a:t>If a given machine crawls a URL, it should be the one to index it</a:t>
            </a:r>
            <a:r>
              <a:rPr lang="en-US" dirty="0"/>
              <a:t>.</a:t>
            </a:r>
            <a:endParaRPr lang="en-US" sz="2400" dirty="0"/>
          </a:p>
          <a:p>
            <a:pPr marL="0" indent="0">
              <a:spcBef>
                <a:spcPts val="1500"/>
              </a:spcBef>
              <a:buNone/>
            </a:pPr>
            <a:r>
              <a:rPr lang="en-US" dirty="0"/>
              <a:t>URLs belonging to another machine can be batched.</a:t>
            </a:r>
            <a:endParaRPr lang="en-US" sz="2400" dirty="0"/>
          </a:p>
          <a:p>
            <a:pPr marL="0" indent="0">
              <a:spcBef>
                <a:spcPts val="1500"/>
              </a:spcBef>
              <a:buNone/>
            </a:pPr>
            <a:r>
              <a:rPr lang="en-US" sz="2400" dirty="0"/>
              <a:t>When a query is presented, it should be broadcast to all its sibling machines, which respond with results, that are merged before reporting.</a:t>
            </a:r>
          </a:p>
        </p:txBody>
      </p:sp>
      <p:sp>
        <p:nvSpPr>
          <p:cNvPr id="4" name="Slide Number Placeholder 3">
            <a:extLst>
              <a:ext uri="{FF2B5EF4-FFF2-40B4-BE49-F238E27FC236}">
                <a16:creationId xmlns:a16="http://schemas.microsoft.com/office/drawing/2014/main" id="{E5516636-4D19-425B-B4D3-70E0998F78F1}"/>
              </a:ext>
            </a:extLst>
          </p:cNvPr>
          <p:cNvSpPr>
            <a:spLocks noGrp="1"/>
          </p:cNvSpPr>
          <p:nvPr>
            <p:ph type="sldNum" sz="quarter" idx="12"/>
          </p:nvPr>
        </p:nvSpPr>
        <p:spPr/>
        <p:txBody>
          <a:bodyPr/>
          <a:lstStyle/>
          <a:p>
            <a:fld id="{F8D59B09-23C8-46BA-B508-CE17BADF421E}" type="slidenum">
              <a:rPr lang="en-US" smtClean="0"/>
              <a:pPr/>
              <a:t>47</a:t>
            </a:fld>
            <a:endParaRPr lang="en-US"/>
          </a:p>
        </p:txBody>
      </p:sp>
    </p:spTree>
    <p:extLst>
      <p:ext uri="{BB962C8B-B14F-4D97-AF65-F5344CB8AC3E}">
        <p14:creationId xmlns:p14="http://schemas.microsoft.com/office/powerpoint/2010/main" val="4843746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25668</TotalTime>
  <Words>2880</Words>
  <Application>Microsoft Office PowerPoint</Application>
  <PresentationFormat>On-screen Show (4:3)</PresentationFormat>
  <Paragraphs>373</Paragraphs>
  <Slides>47</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Calibri</vt:lpstr>
      <vt:lpstr>Cambria Math</vt:lpstr>
      <vt:lpstr>Cascadia Mono</vt:lpstr>
      <vt:lpstr>Consolas</vt:lpstr>
      <vt:lpstr>Verdana</vt:lpstr>
      <vt:lpstr>Office Theme</vt:lpstr>
      <vt:lpstr>EECS 498 System Design of a Search Engine Winter 2026 Lecture 15:  The frontier and robots.txt</vt:lpstr>
      <vt:lpstr>agenda</vt:lpstr>
      <vt:lpstr>agenda</vt:lpstr>
      <vt:lpstr>details</vt:lpstr>
      <vt:lpstr>agenda</vt:lpstr>
      <vt:lpstr>PowerPoint Presentation</vt:lpstr>
      <vt:lpstr>Our mascot needs a names</vt:lpstr>
      <vt:lpstr>agenda</vt:lpstr>
      <vt:lpstr>midterm course eval</vt:lpstr>
      <vt:lpstr>midterm course eval</vt:lpstr>
      <vt:lpstr>agenda</vt:lpstr>
      <vt:lpstr>midterm scores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agenda</vt:lpstr>
      <vt:lpstr>robots.txt</vt:lpstr>
      <vt:lpstr>robots.txt</vt:lpstr>
      <vt:lpstr>robots.txt</vt:lpstr>
      <vt:lpstr>robots.txt</vt:lpstr>
      <vt:lpstr>User-agent</vt:lpstr>
      <vt:lpstr>paths</vt:lpstr>
      <vt:lpstr>paths</vt:lpstr>
      <vt:lpstr>PowerPoint Presentation</vt:lpstr>
      <vt:lpstr>PowerPoint Presentation</vt:lpstr>
      <vt:lpstr>PowerPoint Presentation</vt:lpstr>
      <vt:lpstr>agenda</vt:lpstr>
      <vt:lpstr>crawler</vt:lpstr>
      <vt:lpstr>crawler</vt:lpstr>
      <vt:lpstr>the frontier</vt:lpstr>
      <vt:lpstr>questions</vt:lpstr>
      <vt:lpstr>the frontier</vt:lpstr>
      <vt:lpstr>Mercator</vt:lpstr>
      <vt:lpstr>A simpler strategy</vt:lpstr>
      <vt:lpstr>agenda</vt:lpstr>
      <vt:lpstr>basic problem</vt:lpstr>
      <vt:lpstr>basic question</vt:lpstr>
      <vt:lpstr>distributing your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 The frontier and robots.txt</dc:title>
  <dc:creator>Nicole Hamilton</dc:creator>
  <cp:lastModifiedBy>Nicole Hamilton</cp:lastModifiedBy>
  <cp:revision>804</cp:revision>
  <dcterms:created xsi:type="dcterms:W3CDTF">2014-10-28T21:56:04Z</dcterms:created>
  <dcterms:modified xsi:type="dcterms:W3CDTF">2026-10-13T23:30:27Z</dcterms:modified>
</cp:coreProperties>
</file>